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0.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4" r:id="rId1"/>
    <p:sldMasterId id="2147483792" r:id="rId2"/>
    <p:sldMasterId id="2147483805" r:id="rId3"/>
  </p:sldMasterIdLst>
  <p:notesMasterIdLst>
    <p:notesMasterId r:id="rId31"/>
  </p:notesMasterIdLst>
  <p:handoutMasterIdLst>
    <p:handoutMasterId r:id="rId32"/>
  </p:handoutMasterIdLst>
  <p:sldIdLst>
    <p:sldId id="2141" r:id="rId4"/>
    <p:sldId id="2144" r:id="rId5"/>
    <p:sldId id="2142" r:id="rId6"/>
    <p:sldId id="2143" r:id="rId7"/>
    <p:sldId id="2101" r:id="rId8"/>
    <p:sldId id="2104" r:id="rId9"/>
    <p:sldId id="2105" r:id="rId10"/>
    <p:sldId id="2107" r:id="rId11"/>
    <p:sldId id="1124" r:id="rId12"/>
    <p:sldId id="2153" r:id="rId13"/>
    <p:sldId id="2102" r:id="rId14"/>
    <p:sldId id="364" r:id="rId15"/>
    <p:sldId id="1185" r:id="rId16"/>
    <p:sldId id="1187" r:id="rId17"/>
    <p:sldId id="1207" r:id="rId18"/>
    <p:sldId id="2155" r:id="rId19"/>
    <p:sldId id="1232" r:id="rId20"/>
    <p:sldId id="1225" r:id="rId21"/>
    <p:sldId id="1208" r:id="rId22"/>
    <p:sldId id="1226" r:id="rId23"/>
    <p:sldId id="413" r:id="rId24"/>
    <p:sldId id="2109" r:id="rId25"/>
    <p:sldId id="1198" r:id="rId26"/>
    <p:sldId id="2138" r:id="rId27"/>
    <p:sldId id="2130" r:id="rId28"/>
    <p:sldId id="2133" r:id="rId29"/>
    <p:sldId id="2140"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presentation" id="{49B6A6EB-3564-460C-9ABB-6F4D00B1B3CC}">
          <p14:sldIdLst>
            <p14:sldId id="2141"/>
            <p14:sldId id="2144"/>
            <p14:sldId id="2142"/>
            <p14:sldId id="2143"/>
            <p14:sldId id="2101"/>
            <p14:sldId id="2104"/>
            <p14:sldId id="2105"/>
            <p14:sldId id="2107"/>
            <p14:sldId id="1124"/>
            <p14:sldId id="2153"/>
            <p14:sldId id="2102"/>
            <p14:sldId id="364"/>
            <p14:sldId id="1185"/>
            <p14:sldId id="1187"/>
            <p14:sldId id="1207"/>
            <p14:sldId id="2155"/>
            <p14:sldId id="1232"/>
            <p14:sldId id="1225"/>
            <p14:sldId id="1208"/>
            <p14:sldId id="1226"/>
            <p14:sldId id="413"/>
            <p14:sldId id="2109"/>
            <p14:sldId id="1198"/>
            <p14:sldId id="2138"/>
            <p14:sldId id="2130"/>
            <p14:sldId id="2133"/>
            <p14:sldId id="2140"/>
          </p14:sldIdLst>
        </p14:section>
        <p14:section name="Appendix" id="{222D1C8C-12B7-40BC-B533-4B66115F0355}">
          <p14:sldIdLst/>
        </p14:section>
      </p14:sectionLst>
    </p:ext>
    <p:ext uri="{EFAFB233-063F-42B5-8137-9DF3F51BA10A}">
      <p15:sldGuideLst xmlns:p15="http://schemas.microsoft.com/office/powerpoint/2012/main">
        <p15:guide id="1" orient="horz" pos="504" userDrawn="1">
          <p15:clr>
            <a:srgbClr val="A4A3A4"/>
          </p15:clr>
        </p15:guide>
        <p15:guide id="2" pos="288" userDrawn="1">
          <p15:clr>
            <a:srgbClr val="A4A3A4"/>
          </p15:clr>
        </p15:guide>
        <p15:guide id="3" pos="120" userDrawn="1">
          <p15:clr>
            <a:srgbClr val="A4A3A4"/>
          </p15:clr>
        </p15:guide>
        <p15:guide id="4" orient="horz" pos="7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u, Cheng (IFPRI)" initials="QC(" lastIdx="1" clrIdx="0"/>
  <p:cmAuthor id="2" name="de Brauw, Alan (IFPRI)" initials="dBA(" lastIdx="6" clrIdx="1"/>
  <p:cmAuthor id="3" name="Cho, Emily (IFPRI)" initials="CE(" lastIdx="1" clrIdx="2">
    <p:extLst>
      <p:ext uri="{19B8F6BF-5375-455C-9EA6-DF929625EA0E}">
        <p15:presenceInfo xmlns:p15="http://schemas.microsoft.com/office/powerpoint/2012/main" userId="S::E.CHO@cgiar.org::25a90dfd-02e7-4a93-b48c-9f05c756e2a7" providerId="AD"/>
      </p:ext>
    </p:extLst>
  </p:cmAuthor>
  <p:cmAuthor id="4" name="Lee, Deborah (IFPRI)" initials="LD(" lastIdx="1" clrIdx="3">
    <p:extLst>
      <p:ext uri="{19B8F6BF-5375-455C-9EA6-DF929625EA0E}">
        <p15:presenceInfo xmlns:p15="http://schemas.microsoft.com/office/powerpoint/2012/main" userId="S::Deborah.Lee@cgiar.org::66995ef4-100b-4095-b46d-5388950b85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791C"/>
    <a:srgbClr val="EE283B"/>
    <a:srgbClr val="439E2E"/>
    <a:srgbClr val="62BB46"/>
    <a:srgbClr val="F38B00"/>
    <a:srgbClr val="435464"/>
    <a:srgbClr val="8850A0"/>
    <a:srgbClr val="00AF9A"/>
    <a:srgbClr val="000000"/>
    <a:srgbClr val="E4F5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01" autoAdjust="0"/>
    <p:restoredTop sz="75556" autoAdjust="0"/>
  </p:normalViewPr>
  <p:slideViewPr>
    <p:cSldViewPr snapToGrid="0">
      <p:cViewPr>
        <p:scale>
          <a:sx n="50" d="100"/>
          <a:sy n="50" d="100"/>
        </p:scale>
        <p:origin x="944" y="40"/>
      </p:cViewPr>
      <p:guideLst>
        <p:guide orient="horz" pos="504"/>
        <p:guide pos="288"/>
        <p:guide pos="120"/>
        <p:guide orient="horz" pos="792"/>
      </p:guideLst>
    </p:cSldViewPr>
  </p:slideViewPr>
  <p:outlineViewPr>
    <p:cViewPr>
      <p:scale>
        <a:sx n="33" d="100"/>
        <a:sy n="33" d="100"/>
      </p:scale>
      <p:origin x="0" y="-2558"/>
    </p:cViewPr>
  </p:outlineViewPr>
  <p:notesTextViewPr>
    <p:cViewPr>
      <p:scale>
        <a:sx n="3" d="2"/>
        <a:sy n="3" d="2"/>
      </p:scale>
      <p:origin x="0" y="0"/>
    </p:cViewPr>
  </p:notesTextViewPr>
  <p:sorterViewPr>
    <p:cViewPr varScale="1">
      <p:scale>
        <a:sx n="1" d="1"/>
        <a:sy n="1" d="1"/>
      </p:scale>
      <p:origin x="0" y="-6350"/>
    </p:cViewPr>
  </p:sorterViewPr>
  <p:notesViewPr>
    <p:cSldViewPr snapToGrid="0">
      <p:cViewPr varScale="1">
        <p:scale>
          <a:sx n="61" d="100"/>
          <a:sy n="61" d="100"/>
        </p:scale>
        <p:origin x="3139"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RUE\AppData\Local\Microsoft\Windows\INetCache\Content.Outlook\LPJ7BDFI\Data_Extract_From_World_Development_Indicator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morpheus\Dropbox%20(IFPRI)\Projects\Video\Video_2020_COVID\Segment%201%20and%20Conclusion_Jo\Presentation_Jo\Revised%20Ethiopia%20dairy%20graph.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ECHO\Dropbox%20(IFPRI)\Work%20in%20progress\eurochoices%20covid%20ebook%20figures%20ec.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BMcNamara\Dropbox%20(IFPRI)\Work%20in%20progress\Co-working%20Tasks%20Since%20May%202021\Data%20and%20Graphs\Asia%20Overweight%20Graphs%20ASEA%20.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cgiar-my.sharepoint.com/personal/deborah_lee_cgiar_org/Documents/Jo/GTAP%20conference_Repurposing%20subsidies%20graph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cgiar-my.sharepoint.com/personal/deborah_lee_cgiar_org/Documents/Jo/GTAP%20conference_Repurposing%20subsidies%20graph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BMcNamara\Desktop\41586_2018_594_MOESM6_ESM.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BMcNamara\Dropbox%20(IFPRI)\Work%20in%20progress\Co-working%20Tasks%20Since%20May%202021\Data%20and%20Graphs\Asia%20Overweight%20Graphs%20ASEA%20.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CHO\Downloads\FAOSTAT_data_10-30-20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CHO\Downloads\FAOSTAT_data_10-30-20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CHO\Downloads\FAOSTAT_data_10-30-20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BMcNamara\Dropbox%20(IFPRI)\Work%20in%20progress\Co-working%20Tasks%20Since%20May%202021\Data%20and%20Graphs\Nutrition%20data%20asia%20FAOSTA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BMcNamara\Dropbox%20(IFPRI)\Work%20in%20progress\Co-working%20Tasks%20Since%20May%202021\Data%20and%20Graphs\Asia%20Overweight%20Graphs%20ASEA%20.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RVOS\Documents\T20\Saudi%20Arabia\T20%2019-20%20Jan%202020\Graphs%20for%20T20%20presentatio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BMcNamara\AppData\Local\Microsoft\Windows\INetCache\Content.Outlook\WKTSGO8D\Poverty%20impact%20graph%20Sept%2020%20scenario.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morpheus\Dropbox%20(IFPRI)\Projects\Video\Video_2020_COVID\Segment%201%20and%20Conclusion_Jo\Presentation_Jo\Revised%20Ethiopia%20income%20graph.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Data!$A$17</c:f>
              <c:strCache>
                <c:ptCount val="1"/>
                <c:pt idx="0">
                  <c:v>Low &amp; middle income</c:v>
                </c:pt>
              </c:strCache>
            </c:strRef>
          </c:tx>
          <c:spPr>
            <a:ln w="28575" cap="rnd">
              <a:solidFill>
                <a:schemeClr val="accent2"/>
              </a:solidFill>
              <a:round/>
            </a:ln>
            <a:effectLst/>
          </c:spPr>
          <c:marker>
            <c:symbol val="none"/>
          </c:marker>
          <c:cat>
            <c:numRef>
              <c:f>Data!$C$15:$AY$15</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Data!$C$17:$AY$17</c:f>
              <c:numCache>
                <c:formatCode>0.0</c:formatCode>
                <c:ptCount val="20"/>
                <c:pt idx="0">
                  <c:v>4.0464486419720345</c:v>
                </c:pt>
                <c:pt idx="1">
                  <c:v>1.9558427132072183</c:v>
                </c:pt>
                <c:pt idx="2">
                  <c:v>2.8335611727341217</c:v>
                </c:pt>
                <c:pt idx="3">
                  <c:v>3.9657064709672767</c:v>
                </c:pt>
                <c:pt idx="4">
                  <c:v>6.2311525487596384</c:v>
                </c:pt>
                <c:pt idx="5">
                  <c:v>5.5619573498613306</c:v>
                </c:pt>
                <c:pt idx="6">
                  <c:v>6.4460768615131485</c:v>
                </c:pt>
                <c:pt idx="7">
                  <c:v>7.0103558532407533</c:v>
                </c:pt>
                <c:pt idx="8">
                  <c:v>4.1739032047919693</c:v>
                </c:pt>
                <c:pt idx="9">
                  <c:v>1.0388246579873055</c:v>
                </c:pt>
                <c:pt idx="10">
                  <c:v>6.051036155482052</c:v>
                </c:pt>
                <c:pt idx="11">
                  <c:v>4.6036509144027633</c:v>
                </c:pt>
                <c:pt idx="12">
                  <c:v>3.7865743936490048</c:v>
                </c:pt>
                <c:pt idx="13">
                  <c:v>3.7914296481358605</c:v>
                </c:pt>
                <c:pt idx="14">
                  <c:v>3.1364618709116314</c:v>
                </c:pt>
                <c:pt idx="15">
                  <c:v>2.6261841463097113</c:v>
                </c:pt>
                <c:pt idx="16">
                  <c:v>2.9841141173213828</c:v>
                </c:pt>
                <c:pt idx="17">
                  <c:v>3.6197697078306419</c:v>
                </c:pt>
                <c:pt idx="18">
                  <c:v>3.362291213320006</c:v>
                </c:pt>
                <c:pt idx="19">
                  <c:v>2.7168651886031654</c:v>
                </c:pt>
              </c:numCache>
            </c:numRef>
          </c:val>
          <c:smooth val="0"/>
          <c:extLst>
            <c:ext xmlns:c16="http://schemas.microsoft.com/office/drawing/2014/chart" uri="{C3380CC4-5D6E-409C-BE32-E72D297353CC}">
              <c16:uniqueId val="{00000001-31E1-407F-B73E-7499EDAEDF4E}"/>
            </c:ext>
          </c:extLst>
        </c:ser>
        <c:ser>
          <c:idx val="2"/>
          <c:order val="1"/>
          <c:tx>
            <c:strRef>
              <c:f>Data!$A$18</c:f>
              <c:strCache>
                <c:ptCount val="1"/>
                <c:pt idx="0">
                  <c:v>Sub-Saharan Africa</c:v>
                </c:pt>
              </c:strCache>
            </c:strRef>
          </c:tx>
          <c:spPr>
            <a:ln w="57150" cap="rnd">
              <a:solidFill>
                <a:schemeClr val="accent3"/>
              </a:solidFill>
              <a:round/>
            </a:ln>
            <a:effectLst/>
          </c:spPr>
          <c:marker>
            <c:symbol val="none"/>
          </c:marker>
          <c:cat>
            <c:numRef>
              <c:f>Data!$C$15:$AY$15</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Data!$C$18:$AY$18</c:f>
              <c:numCache>
                <c:formatCode>0.0</c:formatCode>
                <c:ptCount val="20"/>
                <c:pt idx="0">
                  <c:v>0.80155795545351793</c:v>
                </c:pt>
                <c:pt idx="1">
                  <c:v>1.568688882502812</c:v>
                </c:pt>
                <c:pt idx="2">
                  <c:v>3.6169265765877014</c:v>
                </c:pt>
                <c:pt idx="3">
                  <c:v>1.5599413045111561</c:v>
                </c:pt>
                <c:pt idx="4">
                  <c:v>3.7244882806337642</c:v>
                </c:pt>
                <c:pt idx="5">
                  <c:v>3.4085544179478688</c:v>
                </c:pt>
                <c:pt idx="6">
                  <c:v>3.3524190734114114</c:v>
                </c:pt>
                <c:pt idx="7">
                  <c:v>3.7220458798261689</c:v>
                </c:pt>
                <c:pt idx="8">
                  <c:v>2.5311560188124389</c:v>
                </c:pt>
                <c:pt idx="9">
                  <c:v>0.29919516719783701</c:v>
                </c:pt>
                <c:pt idx="10">
                  <c:v>2.5703276755594686</c:v>
                </c:pt>
                <c:pt idx="11">
                  <c:v>1.9208331319329659</c:v>
                </c:pt>
                <c:pt idx="12">
                  <c:v>1.1681267068400984</c:v>
                </c:pt>
                <c:pt idx="13">
                  <c:v>2.1828172132740633</c:v>
                </c:pt>
                <c:pt idx="14">
                  <c:v>1.8568128463576414</c:v>
                </c:pt>
                <c:pt idx="15">
                  <c:v>0.10674118787544273</c:v>
                </c:pt>
                <c:pt idx="16">
                  <c:v>-1.4427800418318668</c:v>
                </c:pt>
                <c:pt idx="17">
                  <c:v>-0.14944657777347459</c:v>
                </c:pt>
                <c:pt idx="18">
                  <c:v>-0.26313043910296585</c:v>
                </c:pt>
                <c:pt idx="19">
                  <c:v>-0.36957626458874415</c:v>
                </c:pt>
              </c:numCache>
            </c:numRef>
          </c:val>
          <c:smooth val="0"/>
          <c:extLst>
            <c:ext xmlns:c16="http://schemas.microsoft.com/office/drawing/2014/chart" uri="{C3380CC4-5D6E-409C-BE32-E72D297353CC}">
              <c16:uniqueId val="{00000002-31E1-407F-B73E-7499EDAEDF4E}"/>
            </c:ext>
          </c:extLst>
        </c:ser>
        <c:dLbls>
          <c:showLegendKey val="0"/>
          <c:showVal val="0"/>
          <c:showCatName val="0"/>
          <c:showSerName val="0"/>
          <c:showPercent val="0"/>
          <c:showBubbleSize val="0"/>
        </c:dLbls>
        <c:smooth val="0"/>
        <c:axId val="755778608"/>
        <c:axId val="755782872"/>
      </c:lineChart>
      <c:catAx>
        <c:axId val="755778608"/>
        <c:scaling>
          <c:orientation val="minMax"/>
        </c:scaling>
        <c:delete val="0"/>
        <c:axPos val="b"/>
        <c:numFmt formatCode="General" sourceLinked="1"/>
        <c:majorTickMark val="in"/>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55782872"/>
        <c:crosses val="autoZero"/>
        <c:auto val="1"/>
        <c:lblAlgn val="ctr"/>
        <c:lblOffset val="100"/>
        <c:noMultiLvlLbl val="0"/>
      </c:catAx>
      <c:valAx>
        <c:axId val="755782872"/>
        <c:scaling>
          <c:orientation val="minMax"/>
          <c:max val="10"/>
        </c:scaling>
        <c:delete val="0"/>
        <c:axPos val="l"/>
        <c:numFmt formatCode="0.0"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55778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848101265822784E-2"/>
          <c:y val="3.9271843240970009E-2"/>
          <c:w val="0.94430379746835447"/>
          <c:h val="0.75564049449098081"/>
        </c:manualLayout>
      </c:layout>
      <c:barChart>
        <c:barDir val="col"/>
        <c:grouping val="clustered"/>
        <c:varyColors val="0"/>
        <c:ser>
          <c:idx val="0"/>
          <c:order val="0"/>
          <c:tx>
            <c:strRef>
              <c:f>Sheet1!$A$3</c:f>
              <c:strCache>
                <c:ptCount val="1"/>
                <c:pt idx="0">
                  <c:v>Jan-Feb</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Sheet1!$B$2:$D$2</c:f>
              <c:strCache>
                <c:ptCount val="3"/>
                <c:pt idx="0">
                  <c:v>Poorest</c:v>
                </c:pt>
                <c:pt idx="1">
                  <c:v>Middle </c:v>
                </c:pt>
                <c:pt idx="2">
                  <c:v>Richest</c:v>
                </c:pt>
              </c:strCache>
            </c:strRef>
          </c:cat>
          <c:val>
            <c:numRef>
              <c:f>Sheet1!$B$3:$D$3</c:f>
              <c:numCache>
                <c:formatCode>General</c:formatCode>
                <c:ptCount val="3"/>
                <c:pt idx="0">
                  <c:v>30.8</c:v>
                </c:pt>
                <c:pt idx="1">
                  <c:v>60.8</c:v>
                </c:pt>
                <c:pt idx="2">
                  <c:v>71.7</c:v>
                </c:pt>
              </c:numCache>
            </c:numRef>
          </c:val>
          <c:extLst>
            <c:ext xmlns:c16="http://schemas.microsoft.com/office/drawing/2014/chart" uri="{C3380CC4-5D6E-409C-BE32-E72D297353CC}">
              <c16:uniqueId val="{00000000-792A-4204-9E12-C47BD57F4EA2}"/>
            </c:ext>
          </c:extLst>
        </c:ser>
        <c:ser>
          <c:idx val="1"/>
          <c:order val="1"/>
          <c:tx>
            <c:strRef>
              <c:f>Sheet1!$A$4</c:f>
              <c:strCache>
                <c:ptCount val="1"/>
                <c:pt idx="0">
                  <c:v>May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Sheet1!$B$2:$D$2</c:f>
              <c:strCache>
                <c:ptCount val="3"/>
                <c:pt idx="0">
                  <c:v>Poorest</c:v>
                </c:pt>
                <c:pt idx="1">
                  <c:v>Middle </c:v>
                </c:pt>
                <c:pt idx="2">
                  <c:v>Richest</c:v>
                </c:pt>
              </c:strCache>
            </c:strRef>
          </c:cat>
          <c:val>
            <c:numRef>
              <c:f>Sheet1!$B$4:$D$4</c:f>
              <c:numCache>
                <c:formatCode>General</c:formatCode>
                <c:ptCount val="3"/>
                <c:pt idx="0">
                  <c:v>20.8</c:v>
                </c:pt>
                <c:pt idx="1">
                  <c:v>44.2</c:v>
                </c:pt>
                <c:pt idx="2">
                  <c:v>69.2</c:v>
                </c:pt>
              </c:numCache>
            </c:numRef>
          </c:val>
          <c:extLst>
            <c:ext xmlns:c16="http://schemas.microsoft.com/office/drawing/2014/chart" uri="{C3380CC4-5D6E-409C-BE32-E72D297353CC}">
              <c16:uniqueId val="{00000001-792A-4204-9E12-C47BD57F4EA2}"/>
            </c:ext>
          </c:extLst>
        </c:ser>
        <c:dLbls>
          <c:showLegendKey val="0"/>
          <c:showVal val="0"/>
          <c:showCatName val="0"/>
          <c:showSerName val="0"/>
          <c:showPercent val="0"/>
          <c:showBubbleSize val="0"/>
        </c:dLbls>
        <c:gapWidth val="150"/>
        <c:overlap val="-27"/>
        <c:axId val="611368976"/>
        <c:axId val="611365368"/>
      </c:barChart>
      <c:catAx>
        <c:axId val="61136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11365368"/>
        <c:crosses val="autoZero"/>
        <c:auto val="1"/>
        <c:lblAlgn val="ctr"/>
        <c:lblOffset val="100"/>
        <c:noMultiLvlLbl val="0"/>
      </c:catAx>
      <c:valAx>
        <c:axId val="611365368"/>
        <c:scaling>
          <c:orientation val="minMax"/>
        </c:scaling>
        <c:delete val="1"/>
        <c:axPos val="l"/>
        <c:numFmt formatCode="General" sourceLinked="1"/>
        <c:majorTickMark val="none"/>
        <c:minorTickMark val="none"/>
        <c:tickLblPos val="nextTo"/>
        <c:crossAx val="611368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lumMod val="65000"/>
              <a:lumOff val="35000"/>
            </a:schemeClr>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Sheet3!$K$17</c:f>
              <c:strCache>
                <c:ptCount val="1"/>
                <c:pt idx="0">
                  <c:v>Poor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85000"/>
                        <a:lumOff val="1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Sheet3!$J$18:$J$21</c:f>
              <c:strCache>
                <c:ptCount val="4"/>
                <c:pt idx="0">
                  <c:v>Urban</c:v>
                </c:pt>
                <c:pt idx="1">
                  <c:v>Rural female headed</c:v>
                </c:pt>
                <c:pt idx="2">
                  <c:v>Rural</c:v>
                </c:pt>
                <c:pt idx="3">
                  <c:v>Total</c:v>
                </c:pt>
              </c:strCache>
            </c:strRef>
          </c:cat>
          <c:val>
            <c:numRef>
              <c:f>Sheet3!$K$18:$K$21</c:f>
              <c:numCache>
                <c:formatCode>0.0%</c:formatCode>
                <c:ptCount val="4"/>
                <c:pt idx="0">
                  <c:v>-5.0264112129058125E-2</c:v>
                </c:pt>
                <c:pt idx="1">
                  <c:v>-0.16324000759777102</c:v>
                </c:pt>
                <c:pt idx="2">
                  <c:v>-0.11806504767416703</c:v>
                </c:pt>
                <c:pt idx="3">
                  <c:v>-0.10969950444562104</c:v>
                </c:pt>
              </c:numCache>
            </c:numRef>
          </c:val>
          <c:extLst>
            <c:ext xmlns:c16="http://schemas.microsoft.com/office/drawing/2014/chart" uri="{C3380CC4-5D6E-409C-BE32-E72D297353CC}">
              <c16:uniqueId val="{00000000-CC52-448B-8386-D9C88B6433D0}"/>
            </c:ext>
          </c:extLst>
        </c:ser>
        <c:dLbls>
          <c:showLegendKey val="0"/>
          <c:showVal val="0"/>
          <c:showCatName val="0"/>
          <c:showSerName val="0"/>
          <c:showPercent val="0"/>
          <c:showBubbleSize val="0"/>
        </c:dLbls>
        <c:gapWidth val="150"/>
        <c:axId val="361818152"/>
        <c:axId val="361819136"/>
      </c:barChart>
      <c:catAx>
        <c:axId val="361818152"/>
        <c:scaling>
          <c:orientation val="minMax"/>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85000"/>
                    <a:lumOff val="15000"/>
                  </a:schemeClr>
                </a:solidFill>
                <a:latin typeface="+mn-lt"/>
                <a:ea typeface="+mn-ea"/>
                <a:cs typeface="+mn-cs"/>
              </a:defRPr>
            </a:pPr>
            <a:endParaRPr lang="en-US"/>
          </a:p>
        </c:txPr>
        <c:crossAx val="361819136"/>
        <c:crosses val="autoZero"/>
        <c:auto val="1"/>
        <c:lblAlgn val="ctr"/>
        <c:lblOffset val="100"/>
        <c:noMultiLvlLbl val="0"/>
      </c:catAx>
      <c:valAx>
        <c:axId val="361819136"/>
        <c:scaling>
          <c:orientation val="minMax"/>
        </c:scaling>
        <c:delete val="1"/>
        <c:axPos val="b"/>
        <c:numFmt formatCode="0.0%" sourceLinked="1"/>
        <c:majorTickMark val="none"/>
        <c:minorTickMark val="none"/>
        <c:tickLblPos val="nextTo"/>
        <c:crossAx val="36181815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lumMod val="85000"/>
              <a:lumOff val="15000"/>
            </a:schemeClr>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'Services Utar Pradesh '!$B$4</c:f>
              <c:strCache>
                <c:ptCount val="1"/>
                <c:pt idx="0">
                  <c:v>Dec-19</c:v>
                </c:pt>
              </c:strCache>
            </c:strRef>
          </c:tx>
          <c:spPr>
            <a:solidFill>
              <a:schemeClr val="accent1"/>
            </a:solidFill>
            <a:ln>
              <a:noFill/>
            </a:ln>
            <a:effectLst/>
          </c:spPr>
          <c:invertIfNegative val="0"/>
          <c:cat>
            <c:strRef>
              <c:f>('Services Utar Pradesh '!$A$6:$A$8,'Services Utar Pradesh '!$A$11:$A$12)</c:f>
              <c:strCache>
                <c:ptCount val="5"/>
                <c:pt idx="0">
                  <c:v>Growth monitoring </c:v>
                </c:pt>
                <c:pt idx="1">
                  <c:v>Immunization serivces </c:v>
                </c:pt>
                <c:pt idx="2">
                  <c:v>Counselling on 
health and nutrition </c:v>
                </c:pt>
                <c:pt idx="3">
                  <c:v>Food ration 
for children</c:v>
                </c:pt>
                <c:pt idx="4">
                  <c:v>Public distribution 
food ration </c:v>
                </c:pt>
              </c:strCache>
              <c:extLst/>
            </c:strRef>
          </c:cat>
          <c:val>
            <c:numRef>
              <c:f>('Services Utar Pradesh '!$B$6:$B$8,'Services Utar Pradesh '!$B$11:$B$12)</c:f>
              <c:numCache>
                <c:formatCode>General</c:formatCode>
                <c:ptCount val="5"/>
                <c:pt idx="0">
                  <c:v>85.2</c:v>
                </c:pt>
                <c:pt idx="1">
                  <c:v>84.1</c:v>
                </c:pt>
                <c:pt idx="2">
                  <c:v>92.6</c:v>
                </c:pt>
                <c:pt idx="4">
                  <c:v>51.1</c:v>
                </c:pt>
              </c:numCache>
              <c:extLst/>
            </c:numRef>
          </c:val>
          <c:extLst>
            <c:ext xmlns:c16="http://schemas.microsoft.com/office/drawing/2014/chart" uri="{C3380CC4-5D6E-409C-BE32-E72D297353CC}">
              <c16:uniqueId val="{00000000-35F1-4957-B02A-010A8C242468}"/>
            </c:ext>
          </c:extLst>
        </c:ser>
        <c:ser>
          <c:idx val="1"/>
          <c:order val="1"/>
          <c:tx>
            <c:strRef>
              <c:f>'Services Utar Pradesh '!$C$4</c:f>
              <c:strCache>
                <c:ptCount val="1"/>
                <c:pt idx="0">
                  <c:v>Apr-20</c:v>
                </c:pt>
              </c:strCache>
            </c:strRef>
          </c:tx>
          <c:spPr>
            <a:solidFill>
              <a:schemeClr val="accent2"/>
            </a:solidFill>
            <a:ln>
              <a:noFill/>
            </a:ln>
            <a:effectLst/>
          </c:spPr>
          <c:invertIfNegative val="0"/>
          <c:cat>
            <c:strRef>
              <c:f>('Services Utar Pradesh '!$A$6:$A$8,'Services Utar Pradesh '!$A$11:$A$12)</c:f>
              <c:strCache>
                <c:ptCount val="5"/>
                <c:pt idx="0">
                  <c:v>Growth monitoring </c:v>
                </c:pt>
                <c:pt idx="1">
                  <c:v>Immunization serivces </c:v>
                </c:pt>
                <c:pt idx="2">
                  <c:v>Counselling on 
health and nutrition </c:v>
                </c:pt>
                <c:pt idx="3">
                  <c:v>Food ration 
for children</c:v>
                </c:pt>
                <c:pt idx="4">
                  <c:v>Public distribution 
food ration </c:v>
                </c:pt>
              </c:strCache>
              <c:extLst/>
            </c:strRef>
          </c:cat>
          <c:val>
            <c:numRef>
              <c:f>('Services Utar Pradesh '!$C$6:$C$8,'Services Utar Pradesh '!$C$11:$C$12)</c:f>
              <c:numCache>
                <c:formatCode>General</c:formatCode>
                <c:ptCount val="5"/>
                <c:pt idx="0">
                  <c:v>17.600000000000001</c:v>
                </c:pt>
                <c:pt idx="1">
                  <c:v>33</c:v>
                </c:pt>
                <c:pt idx="2">
                  <c:v>8.9600000000000009</c:v>
                </c:pt>
                <c:pt idx="3">
                  <c:v>52.2</c:v>
                </c:pt>
                <c:pt idx="4">
                  <c:v>65.599999999999994</c:v>
                </c:pt>
              </c:numCache>
              <c:extLst/>
            </c:numRef>
          </c:val>
          <c:extLst>
            <c:ext xmlns:c16="http://schemas.microsoft.com/office/drawing/2014/chart" uri="{C3380CC4-5D6E-409C-BE32-E72D297353CC}">
              <c16:uniqueId val="{00000001-35F1-4957-B02A-010A8C242468}"/>
            </c:ext>
          </c:extLst>
        </c:ser>
        <c:ser>
          <c:idx val="2"/>
          <c:order val="2"/>
          <c:tx>
            <c:strRef>
              <c:f>'Services Utar Pradesh '!$D$4</c:f>
              <c:strCache>
                <c:ptCount val="1"/>
                <c:pt idx="0">
                  <c:v>Jul-20</c:v>
                </c:pt>
              </c:strCache>
            </c:strRef>
          </c:tx>
          <c:spPr>
            <a:solidFill>
              <a:schemeClr val="accent3"/>
            </a:solidFill>
            <a:ln>
              <a:noFill/>
            </a:ln>
            <a:effectLst/>
          </c:spPr>
          <c:invertIfNegative val="0"/>
          <c:cat>
            <c:strRef>
              <c:f>('Services Utar Pradesh '!$A$6:$A$8,'Services Utar Pradesh '!$A$11:$A$12)</c:f>
              <c:strCache>
                <c:ptCount val="5"/>
                <c:pt idx="0">
                  <c:v>Growth monitoring </c:v>
                </c:pt>
                <c:pt idx="1">
                  <c:v>Immunization serivces </c:v>
                </c:pt>
                <c:pt idx="2">
                  <c:v>Counselling on 
health and nutrition </c:v>
                </c:pt>
                <c:pt idx="3">
                  <c:v>Food ration 
for children</c:v>
                </c:pt>
                <c:pt idx="4">
                  <c:v>Public distribution 
food ration </c:v>
                </c:pt>
              </c:strCache>
              <c:extLst/>
            </c:strRef>
          </c:cat>
          <c:val>
            <c:numRef>
              <c:f>('Services Utar Pradesh '!$D$6:$D$8,'Services Utar Pradesh '!$D$11:$D$12)</c:f>
              <c:numCache>
                <c:formatCode>General</c:formatCode>
                <c:ptCount val="5"/>
                <c:pt idx="0">
                  <c:v>18.5</c:v>
                </c:pt>
                <c:pt idx="1">
                  <c:v>39</c:v>
                </c:pt>
                <c:pt idx="2">
                  <c:v>11.6</c:v>
                </c:pt>
                <c:pt idx="3">
                  <c:v>58.6</c:v>
                </c:pt>
                <c:pt idx="4">
                  <c:v>67.3</c:v>
                </c:pt>
              </c:numCache>
              <c:extLst/>
            </c:numRef>
          </c:val>
          <c:extLst>
            <c:ext xmlns:c16="http://schemas.microsoft.com/office/drawing/2014/chart" uri="{C3380CC4-5D6E-409C-BE32-E72D297353CC}">
              <c16:uniqueId val="{00000002-35F1-4957-B02A-010A8C242468}"/>
            </c:ext>
          </c:extLst>
        </c:ser>
        <c:dLbls>
          <c:showLegendKey val="0"/>
          <c:showVal val="0"/>
          <c:showCatName val="0"/>
          <c:showSerName val="0"/>
          <c:showPercent val="0"/>
          <c:showBubbleSize val="0"/>
        </c:dLbls>
        <c:gapWidth val="219"/>
        <c:overlap val="-27"/>
        <c:axId val="424883880"/>
        <c:axId val="424885848"/>
      </c:barChart>
      <c:catAx>
        <c:axId val="424883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24885848"/>
        <c:crosses val="autoZero"/>
        <c:auto val="1"/>
        <c:lblAlgn val="ctr"/>
        <c:lblOffset val="100"/>
        <c:noMultiLvlLbl val="0"/>
      </c:catAx>
      <c:valAx>
        <c:axId val="424885848"/>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Percent of Survey Respondents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24883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092592592592591E-2"/>
          <c:y val="4.018075804401177E-2"/>
          <c:w val="0.94907407407407407"/>
          <c:h val="0.75224553971556984"/>
        </c:manualLayout>
      </c:layout>
      <c:barChart>
        <c:barDir val="col"/>
        <c:grouping val="clustered"/>
        <c:varyColors val="0"/>
        <c:ser>
          <c:idx val="0"/>
          <c:order val="0"/>
          <c:tx>
            <c:strRef>
              <c:f>Sheet2!$M$4</c:f>
              <c:strCache>
                <c:ptCount val="1"/>
                <c:pt idx="0">
                  <c:v>National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Sheet2!$L$5:$L$7</c:f>
              <c:strCache>
                <c:ptCount val="3"/>
                <c:pt idx="0">
                  <c:v>Indonesia</c:v>
                </c:pt>
                <c:pt idx="1">
                  <c:v>Ghana</c:v>
                </c:pt>
                <c:pt idx="2">
                  <c:v>Nigeria</c:v>
                </c:pt>
              </c:strCache>
            </c:strRef>
          </c:cat>
          <c:val>
            <c:numRef>
              <c:f>Sheet2!$M$5:$M$7</c:f>
              <c:numCache>
                <c:formatCode>0.0</c:formatCode>
                <c:ptCount val="3"/>
                <c:pt idx="0">
                  <c:v>13.3</c:v>
                </c:pt>
                <c:pt idx="1">
                  <c:v>16.666666666666668</c:v>
                </c:pt>
                <c:pt idx="2">
                  <c:v>12.24</c:v>
                </c:pt>
              </c:numCache>
            </c:numRef>
          </c:val>
          <c:extLst>
            <c:ext xmlns:c16="http://schemas.microsoft.com/office/drawing/2014/chart" uri="{C3380CC4-5D6E-409C-BE32-E72D297353CC}">
              <c16:uniqueId val="{00000000-1064-4018-83A5-6E0ECC9E6310}"/>
            </c:ext>
          </c:extLst>
        </c:ser>
        <c:ser>
          <c:idx val="1"/>
          <c:order val="1"/>
          <c:tx>
            <c:strRef>
              <c:f>Sheet2!$N$4</c:f>
              <c:strCache>
                <c:ptCount val="1"/>
                <c:pt idx="0">
                  <c:v>Rural</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2-1064-4018-83A5-6E0ECC9E6310}"/>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Sheet2!$L$5:$L$7</c:f>
              <c:strCache>
                <c:ptCount val="3"/>
                <c:pt idx="0">
                  <c:v>Indonesia</c:v>
                </c:pt>
                <c:pt idx="1">
                  <c:v>Ghana</c:v>
                </c:pt>
                <c:pt idx="2">
                  <c:v>Nigeria</c:v>
                </c:pt>
              </c:strCache>
            </c:strRef>
          </c:cat>
          <c:val>
            <c:numRef>
              <c:f>Sheet2!$N$5:$N$7</c:f>
              <c:numCache>
                <c:formatCode>0.0</c:formatCode>
                <c:ptCount val="3"/>
                <c:pt idx="0">
                  <c:v>12.6</c:v>
                </c:pt>
                <c:pt idx="1">
                  <c:v>16.8</c:v>
                </c:pt>
                <c:pt idx="2">
                  <c:v>10.72</c:v>
                </c:pt>
              </c:numCache>
            </c:numRef>
          </c:val>
          <c:extLst>
            <c:ext xmlns:c16="http://schemas.microsoft.com/office/drawing/2014/chart" uri="{C3380CC4-5D6E-409C-BE32-E72D297353CC}">
              <c16:uniqueId val="{00000003-1064-4018-83A5-6E0ECC9E6310}"/>
            </c:ext>
          </c:extLst>
        </c:ser>
        <c:ser>
          <c:idx val="2"/>
          <c:order val="2"/>
          <c:tx>
            <c:strRef>
              <c:f>Sheet2!$O$4</c:f>
              <c:strCache>
                <c:ptCount val="1"/>
                <c:pt idx="0">
                  <c:v>Urban</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Sheet2!$L$5:$L$7</c:f>
              <c:strCache>
                <c:ptCount val="3"/>
                <c:pt idx="0">
                  <c:v>Indonesia</c:v>
                </c:pt>
                <c:pt idx="1">
                  <c:v>Ghana</c:v>
                </c:pt>
                <c:pt idx="2">
                  <c:v>Nigeria</c:v>
                </c:pt>
              </c:strCache>
            </c:strRef>
          </c:cat>
          <c:val>
            <c:numRef>
              <c:f>Sheet2!$O$5:$O$7</c:f>
              <c:numCache>
                <c:formatCode>0.0</c:formatCode>
                <c:ptCount val="3"/>
                <c:pt idx="0">
                  <c:v>14</c:v>
                </c:pt>
                <c:pt idx="1">
                  <c:v>16.533333333333335</c:v>
                </c:pt>
                <c:pt idx="2">
                  <c:v>14.959999999999999</c:v>
                </c:pt>
              </c:numCache>
            </c:numRef>
          </c:val>
          <c:extLst>
            <c:ext xmlns:c16="http://schemas.microsoft.com/office/drawing/2014/chart" uri="{C3380CC4-5D6E-409C-BE32-E72D297353CC}">
              <c16:uniqueId val="{00000004-1064-4018-83A5-6E0ECC9E6310}"/>
            </c:ext>
          </c:extLst>
        </c:ser>
        <c:dLbls>
          <c:showLegendKey val="0"/>
          <c:showVal val="0"/>
          <c:showCatName val="0"/>
          <c:showSerName val="0"/>
          <c:showPercent val="0"/>
          <c:showBubbleSize val="0"/>
        </c:dLbls>
        <c:gapWidth val="150"/>
        <c:overlap val="-27"/>
        <c:axId val="470301056"/>
        <c:axId val="470303680"/>
      </c:barChart>
      <c:catAx>
        <c:axId val="470301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70303680"/>
        <c:crosses val="autoZero"/>
        <c:auto val="1"/>
        <c:lblAlgn val="ctr"/>
        <c:lblOffset val="100"/>
        <c:noMultiLvlLbl val="0"/>
      </c:catAx>
      <c:valAx>
        <c:axId val="470303680"/>
        <c:scaling>
          <c:orientation val="minMax"/>
        </c:scaling>
        <c:delete val="1"/>
        <c:axPos val="l"/>
        <c:numFmt formatCode="0.0" sourceLinked="1"/>
        <c:majorTickMark val="none"/>
        <c:minorTickMark val="none"/>
        <c:tickLblPos val="nextTo"/>
        <c:crossAx val="470301056"/>
        <c:crosses val="autoZero"/>
        <c:crossBetween val="between"/>
      </c:valAx>
      <c:spPr>
        <a:noFill/>
        <a:ln>
          <a:noFill/>
        </a:ln>
        <a:effectLst/>
      </c:spPr>
    </c:plotArea>
    <c:legend>
      <c:legendPos val="b"/>
      <c:layout>
        <c:manualLayout>
          <c:xMode val="edge"/>
          <c:yMode val="edge"/>
          <c:x val="0.2166056065908428"/>
          <c:y val="0.90580861767279075"/>
          <c:w val="0.5899367526975795"/>
          <c:h val="7.196916010498687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lumMod val="65000"/>
              <a:lumOff val="35000"/>
            </a:schemeClr>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sz="2400" b="1" dirty="0">
                <a:solidFill>
                  <a:schemeClr val="accent5"/>
                </a:solidFill>
              </a:rPr>
              <a:t>Changes in GDP along the Value</a:t>
            </a:r>
            <a:r>
              <a:rPr lang="en-US" sz="2400" b="1" baseline="0" dirty="0">
                <a:solidFill>
                  <a:schemeClr val="accent5"/>
                </a:solidFill>
              </a:rPr>
              <a:t> Chain</a:t>
            </a:r>
            <a:r>
              <a:rPr lang="en-US" sz="2400" b="1" dirty="0">
                <a:solidFill>
                  <a:schemeClr val="accent5"/>
                </a:solidFill>
              </a:rPr>
              <a:t> (%) in Indonesia</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3558572057105168E-2"/>
          <c:y val="0.30468778552613618"/>
          <c:w val="0.95288285588578969"/>
          <c:h val="0.66646665426397056"/>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Agri-food system</c:v>
                </c:pt>
                <c:pt idx="2">
                  <c:v>Agriculture</c:v>
                </c:pt>
                <c:pt idx="3">
                  <c:v>Agro-processing</c:v>
                </c:pt>
                <c:pt idx="4">
                  <c:v>Food services</c:v>
                </c:pt>
              </c:strCache>
            </c:strRef>
          </c:cat>
          <c:val>
            <c:numRef>
              <c:f>Sheet1!$B$2:$B$6</c:f>
              <c:numCache>
                <c:formatCode>0%</c:formatCode>
                <c:ptCount val="5"/>
                <c:pt idx="0">
                  <c:v>-0.38</c:v>
                </c:pt>
                <c:pt idx="1">
                  <c:v>-0.18</c:v>
                </c:pt>
                <c:pt idx="2">
                  <c:v>-0.14000000000000001</c:v>
                </c:pt>
                <c:pt idx="3">
                  <c:v>-0.28999999999999998</c:v>
                </c:pt>
                <c:pt idx="4">
                  <c:v>-0.92</c:v>
                </c:pt>
              </c:numCache>
            </c:numRef>
          </c:val>
          <c:extLst>
            <c:ext xmlns:c16="http://schemas.microsoft.com/office/drawing/2014/chart" uri="{C3380CC4-5D6E-409C-BE32-E72D297353CC}">
              <c16:uniqueId val="{00000000-B334-48FB-BCDD-C093588519BC}"/>
            </c:ext>
          </c:extLst>
        </c:ser>
        <c:dLbls>
          <c:showLegendKey val="0"/>
          <c:showVal val="1"/>
          <c:showCatName val="0"/>
          <c:showSerName val="0"/>
          <c:showPercent val="0"/>
          <c:showBubbleSize val="0"/>
        </c:dLbls>
        <c:gapWidth val="150"/>
        <c:overlap val="-25"/>
        <c:axId val="423755048"/>
        <c:axId val="423752096"/>
      </c:barChart>
      <c:catAx>
        <c:axId val="423755048"/>
        <c:scaling>
          <c:orientation val="minMax"/>
        </c:scaling>
        <c:delete val="1"/>
        <c:axPos val="b"/>
        <c:numFmt formatCode="General" sourceLinked="1"/>
        <c:majorTickMark val="none"/>
        <c:minorTickMark val="none"/>
        <c:tickLblPos val="high"/>
        <c:crossAx val="423752096"/>
        <c:crosses val="autoZero"/>
        <c:auto val="1"/>
        <c:lblAlgn val="ctr"/>
        <c:lblOffset val="100"/>
        <c:noMultiLvlLbl val="0"/>
      </c:catAx>
      <c:valAx>
        <c:axId val="423752096"/>
        <c:scaling>
          <c:orientation val="minMax"/>
        </c:scaling>
        <c:delete val="1"/>
        <c:axPos val="l"/>
        <c:numFmt formatCode="0%" sourceLinked="1"/>
        <c:majorTickMark val="none"/>
        <c:minorTickMark val="none"/>
        <c:tickLblPos val="nextTo"/>
        <c:crossAx val="423755048"/>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Table!$A$19</c:f>
              <c:strCache>
                <c:ptCount val="1"/>
                <c:pt idx="0">
                  <c:v>China</c:v>
                </c:pt>
              </c:strCache>
            </c:strRef>
          </c:tx>
          <c:spPr>
            <a:ln w="19050" cap="rnd">
              <a:solidFill>
                <a:schemeClr val="accent1"/>
              </a:solidFill>
              <a:round/>
            </a:ln>
            <a:effectLst/>
          </c:spPr>
          <c:marker>
            <c:symbol val="none"/>
          </c:marker>
          <c:xVal>
            <c:numRef>
              <c:f>Table!$B$18:$V$18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Table!$B$19:$V$19</c:f>
              <c:numCache>
                <c:formatCode>General</c:formatCode>
                <c:ptCount val="21"/>
                <c:pt idx="0">
                  <c:v>3.5172117900000002</c:v>
                </c:pt>
                <c:pt idx="1">
                  <c:v>4.6618920424999999</c:v>
                </c:pt>
                <c:pt idx="2">
                  <c:v>7.1808507884999999</c:v>
                </c:pt>
                <c:pt idx="3">
                  <c:v>8.6929697115</c:v>
                </c:pt>
                <c:pt idx="4">
                  <c:v>6.7485024570999999</c:v>
                </c:pt>
                <c:pt idx="5">
                  <c:v>8.0198048551000003</c:v>
                </c:pt>
                <c:pt idx="6">
                  <c:v>12.233218559000001</c:v>
                </c:pt>
                <c:pt idx="7">
                  <c:v>11.533706343</c:v>
                </c:pt>
                <c:pt idx="8">
                  <c:v>4.5048809280000004</c:v>
                </c:pt>
                <c:pt idx="9">
                  <c:v>11.299514739999999</c:v>
                </c:pt>
                <c:pt idx="10">
                  <c:v>12.682511622</c:v>
                </c:pt>
                <c:pt idx="11">
                  <c:v>9.3595390169999995</c:v>
                </c:pt>
                <c:pt idx="12">
                  <c:v>14.266564291</c:v>
                </c:pt>
                <c:pt idx="13">
                  <c:v>15.248109620999999</c:v>
                </c:pt>
                <c:pt idx="14">
                  <c:v>14.944555143000001</c:v>
                </c:pt>
                <c:pt idx="15">
                  <c:v>16.066253367000002</c:v>
                </c:pt>
                <c:pt idx="16">
                  <c:v>15.560741982</c:v>
                </c:pt>
                <c:pt idx="17">
                  <c:v>14.977611765000001</c:v>
                </c:pt>
                <c:pt idx="18">
                  <c:v>12.973946518</c:v>
                </c:pt>
                <c:pt idx="19">
                  <c:v>12.30451191</c:v>
                </c:pt>
                <c:pt idx="20">
                  <c:v>12.166187455999999</c:v>
                </c:pt>
              </c:numCache>
            </c:numRef>
          </c:yVal>
          <c:smooth val="0"/>
          <c:extLst>
            <c:ext xmlns:c16="http://schemas.microsoft.com/office/drawing/2014/chart" uri="{C3380CC4-5D6E-409C-BE32-E72D297353CC}">
              <c16:uniqueId val="{00000000-D397-4C4E-AAC7-A0E347696C88}"/>
            </c:ext>
          </c:extLst>
        </c:ser>
        <c:ser>
          <c:idx val="1"/>
          <c:order val="1"/>
          <c:tx>
            <c:strRef>
              <c:f>Table!$A$20</c:f>
              <c:strCache>
                <c:ptCount val="1"/>
                <c:pt idx="0">
                  <c:v>India</c:v>
                </c:pt>
              </c:strCache>
            </c:strRef>
          </c:tx>
          <c:spPr>
            <a:ln w="19050" cap="rnd">
              <a:solidFill>
                <a:schemeClr val="accent2"/>
              </a:solidFill>
              <a:round/>
            </a:ln>
            <a:effectLst/>
          </c:spPr>
          <c:marker>
            <c:symbol val="none"/>
          </c:marker>
          <c:xVal>
            <c:numRef>
              <c:f>Table!$B$18:$V$18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Table!$B$20:$V$20</c:f>
              <c:numCache>
                <c:formatCode>General</c:formatCode>
                <c:ptCount val="21"/>
                <c:pt idx="0">
                  <c:v>1.7877481025999999</c:v>
                </c:pt>
                <c:pt idx="1">
                  <c:v>-3.5094600219999998</c:v>
                </c:pt>
                <c:pt idx="2">
                  <c:v>-5.0679533369999996</c:v>
                </c:pt>
                <c:pt idx="3">
                  <c:v>-6.0001817629999996</c:v>
                </c:pt>
                <c:pt idx="4">
                  <c:v>-13.1362994</c:v>
                </c:pt>
                <c:pt idx="5">
                  <c:v>-12.35205345</c:v>
                </c:pt>
                <c:pt idx="6">
                  <c:v>-12.949208540000001</c:v>
                </c:pt>
                <c:pt idx="7">
                  <c:v>-18.963030230000001</c:v>
                </c:pt>
                <c:pt idx="8">
                  <c:v>-17.491147699999999</c:v>
                </c:pt>
                <c:pt idx="9">
                  <c:v>-9.8038032679999993</c:v>
                </c:pt>
                <c:pt idx="10">
                  <c:v>-14.76740436</c:v>
                </c:pt>
                <c:pt idx="11">
                  <c:v>-25.61294475</c:v>
                </c:pt>
                <c:pt idx="12">
                  <c:v>-22.418317559999998</c:v>
                </c:pt>
                <c:pt idx="13">
                  <c:v>-25.968647600000001</c:v>
                </c:pt>
                <c:pt idx="14">
                  <c:v>-12.961489370000001</c:v>
                </c:pt>
                <c:pt idx="15">
                  <c:v>-3.5967793399999999</c:v>
                </c:pt>
                <c:pt idx="16">
                  <c:v>-7.087523751</c:v>
                </c:pt>
                <c:pt idx="17">
                  <c:v>-3.132855057</c:v>
                </c:pt>
                <c:pt idx="18">
                  <c:v>-6.8481612600000004</c:v>
                </c:pt>
                <c:pt idx="19">
                  <c:v>-4.7623886420000003</c:v>
                </c:pt>
                <c:pt idx="20">
                  <c:v>-7.6179449930000001</c:v>
                </c:pt>
              </c:numCache>
            </c:numRef>
          </c:yVal>
          <c:smooth val="0"/>
          <c:extLst>
            <c:ext xmlns:c16="http://schemas.microsoft.com/office/drawing/2014/chart" uri="{C3380CC4-5D6E-409C-BE32-E72D297353CC}">
              <c16:uniqueId val="{00000001-D397-4C4E-AAC7-A0E347696C88}"/>
            </c:ext>
          </c:extLst>
        </c:ser>
        <c:ser>
          <c:idx val="2"/>
          <c:order val="2"/>
          <c:tx>
            <c:strRef>
              <c:f>Table!$A$21</c:f>
              <c:strCache>
                <c:ptCount val="1"/>
                <c:pt idx="0">
                  <c:v>Indonesia </c:v>
                </c:pt>
              </c:strCache>
            </c:strRef>
          </c:tx>
          <c:spPr>
            <a:ln w="19050" cap="rnd">
              <a:solidFill>
                <a:schemeClr val="accent3"/>
              </a:solidFill>
              <a:round/>
            </a:ln>
            <a:effectLst/>
          </c:spPr>
          <c:marker>
            <c:symbol val="none"/>
          </c:marker>
          <c:xVal>
            <c:numRef>
              <c:f>Table!$B$18:$V$18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Table!$B$21:$V$21</c:f>
              <c:numCache>
                <c:formatCode>General</c:formatCode>
                <c:ptCount val="21"/>
                <c:pt idx="0">
                  <c:v>6.2326334685000004</c:v>
                </c:pt>
                <c:pt idx="1">
                  <c:v>3.2611396036000002</c:v>
                </c:pt>
                <c:pt idx="2">
                  <c:v>12.198647727999999</c:v>
                </c:pt>
                <c:pt idx="3">
                  <c:v>11.684523681</c:v>
                </c:pt>
                <c:pt idx="4">
                  <c:v>8.5235149923000009</c:v>
                </c:pt>
                <c:pt idx="5">
                  <c:v>3.4184452700999999</c:v>
                </c:pt>
                <c:pt idx="6">
                  <c:v>15.185324958000001</c:v>
                </c:pt>
                <c:pt idx="7">
                  <c:v>14.917236393</c:v>
                </c:pt>
                <c:pt idx="8">
                  <c:v>-11.152359069999999</c:v>
                </c:pt>
                <c:pt idx="9">
                  <c:v>5.3839825081999999</c:v>
                </c:pt>
                <c:pt idx="10">
                  <c:v>21.281400355999999</c:v>
                </c:pt>
                <c:pt idx="11">
                  <c:v>14.61952084</c:v>
                </c:pt>
                <c:pt idx="12">
                  <c:v>17.365382163</c:v>
                </c:pt>
                <c:pt idx="13">
                  <c:v>21.266288841000001</c:v>
                </c:pt>
                <c:pt idx="14">
                  <c:v>24.142206730000002</c:v>
                </c:pt>
                <c:pt idx="15">
                  <c:v>26.258357052000001</c:v>
                </c:pt>
                <c:pt idx="16">
                  <c:v>25.405345686</c:v>
                </c:pt>
                <c:pt idx="17">
                  <c:v>25.531755454999999</c:v>
                </c:pt>
                <c:pt idx="18">
                  <c:v>21.952153311</c:v>
                </c:pt>
                <c:pt idx="19">
                  <c:v>21.181303475</c:v>
                </c:pt>
                <c:pt idx="20">
                  <c:v>20.162069844000001</c:v>
                </c:pt>
              </c:numCache>
            </c:numRef>
          </c:yVal>
          <c:smooth val="0"/>
          <c:extLst>
            <c:ext xmlns:c16="http://schemas.microsoft.com/office/drawing/2014/chart" uri="{C3380CC4-5D6E-409C-BE32-E72D297353CC}">
              <c16:uniqueId val="{00000002-D397-4C4E-AAC7-A0E347696C88}"/>
            </c:ext>
          </c:extLst>
        </c:ser>
        <c:ser>
          <c:idx val="4"/>
          <c:order val="3"/>
          <c:tx>
            <c:strRef>
              <c:f>Table!$A$23</c:f>
              <c:strCache>
                <c:ptCount val="1"/>
                <c:pt idx="0">
                  <c:v>Kazakhstan</c:v>
                </c:pt>
              </c:strCache>
            </c:strRef>
          </c:tx>
          <c:spPr>
            <a:ln w="19050" cap="rnd">
              <a:solidFill>
                <a:schemeClr val="accent5"/>
              </a:solidFill>
              <a:round/>
            </a:ln>
            <a:effectLst/>
          </c:spPr>
          <c:marker>
            <c:symbol val="none"/>
          </c:marker>
          <c:xVal>
            <c:numRef>
              <c:f>Table!$B$18:$V$18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Table!$B$23:$V$23</c:f>
              <c:numCache>
                <c:formatCode>General</c:formatCode>
                <c:ptCount val="21"/>
                <c:pt idx="0">
                  <c:v>11.205882195999999</c:v>
                </c:pt>
                <c:pt idx="1">
                  <c:v>2.3824156157999998</c:v>
                </c:pt>
                <c:pt idx="2">
                  <c:v>12.403391899000001</c:v>
                </c:pt>
                <c:pt idx="3">
                  <c:v>-8.9453837450000009</c:v>
                </c:pt>
                <c:pt idx="4">
                  <c:v>-0.15413774399999999</c:v>
                </c:pt>
                <c:pt idx="5">
                  <c:v>14.047718439000001</c:v>
                </c:pt>
                <c:pt idx="6">
                  <c:v>12.942757559</c:v>
                </c:pt>
                <c:pt idx="7">
                  <c:v>3.7567433046000001</c:v>
                </c:pt>
                <c:pt idx="8">
                  <c:v>2.4170230895999998</c:v>
                </c:pt>
                <c:pt idx="9">
                  <c:v>12.787646229</c:v>
                </c:pt>
                <c:pt idx="10">
                  <c:v>8.0382568867999993</c:v>
                </c:pt>
                <c:pt idx="11">
                  <c:v>11.030030825000001</c:v>
                </c:pt>
                <c:pt idx="12">
                  <c:v>12.588034802999999</c:v>
                </c:pt>
                <c:pt idx="13">
                  <c:v>11.51397218</c:v>
                </c:pt>
                <c:pt idx="14">
                  <c:v>4.4337316432999998</c:v>
                </c:pt>
                <c:pt idx="15">
                  <c:v>11.336255084999999</c:v>
                </c:pt>
                <c:pt idx="16">
                  <c:v>-2.6163039719999999</c:v>
                </c:pt>
                <c:pt idx="17">
                  <c:v>3.0165398003999999</c:v>
                </c:pt>
                <c:pt idx="18">
                  <c:v>3.1348026167</c:v>
                </c:pt>
                <c:pt idx="19">
                  <c:v>6.9590848786999997</c:v>
                </c:pt>
                <c:pt idx="20">
                  <c:v>3.1386958174999999</c:v>
                </c:pt>
              </c:numCache>
            </c:numRef>
          </c:yVal>
          <c:smooth val="0"/>
          <c:extLst>
            <c:ext xmlns:c16="http://schemas.microsoft.com/office/drawing/2014/chart" uri="{C3380CC4-5D6E-409C-BE32-E72D297353CC}">
              <c16:uniqueId val="{00000003-D397-4C4E-AAC7-A0E347696C88}"/>
            </c:ext>
          </c:extLst>
        </c:ser>
        <c:ser>
          <c:idx val="5"/>
          <c:order val="4"/>
          <c:tx>
            <c:strRef>
              <c:f>Table!$A$24</c:f>
              <c:strCache>
                <c:ptCount val="1"/>
                <c:pt idx="0">
                  <c:v>OECD</c:v>
                </c:pt>
              </c:strCache>
            </c:strRef>
          </c:tx>
          <c:spPr>
            <a:ln w="19050" cap="rnd">
              <a:solidFill>
                <a:schemeClr val="accent6"/>
              </a:solidFill>
              <a:round/>
            </a:ln>
            <a:effectLst/>
          </c:spPr>
          <c:marker>
            <c:symbol val="none"/>
          </c:marker>
          <c:xVal>
            <c:numRef>
              <c:f>Table!$B$18:$V$18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Table!$B$24:$V$24</c:f>
              <c:numCache>
                <c:formatCode>General</c:formatCode>
                <c:ptCount val="21"/>
                <c:pt idx="0">
                  <c:v>30.125466189000001</c:v>
                </c:pt>
                <c:pt idx="1">
                  <c:v>26.891203187999999</c:v>
                </c:pt>
                <c:pt idx="2">
                  <c:v>28.122780810999998</c:v>
                </c:pt>
                <c:pt idx="3">
                  <c:v>26.968730864000001</c:v>
                </c:pt>
                <c:pt idx="4">
                  <c:v>26.961097169999999</c:v>
                </c:pt>
                <c:pt idx="5">
                  <c:v>25.863177318000002</c:v>
                </c:pt>
                <c:pt idx="6">
                  <c:v>23.989760240999999</c:v>
                </c:pt>
                <c:pt idx="7">
                  <c:v>20.098843173999999</c:v>
                </c:pt>
                <c:pt idx="8">
                  <c:v>19.062618496999999</c:v>
                </c:pt>
                <c:pt idx="9">
                  <c:v>20.808647804</c:v>
                </c:pt>
                <c:pt idx="10">
                  <c:v>19.200687745</c:v>
                </c:pt>
                <c:pt idx="11">
                  <c:v>17.762470511</c:v>
                </c:pt>
                <c:pt idx="12">
                  <c:v>18.225187831</c:v>
                </c:pt>
                <c:pt idx="13">
                  <c:v>16.899712360999999</c:v>
                </c:pt>
                <c:pt idx="14">
                  <c:v>16.361414003</c:v>
                </c:pt>
                <c:pt idx="15">
                  <c:v>16.972083178999998</c:v>
                </c:pt>
                <c:pt idx="16">
                  <c:v>17.859755363000001</c:v>
                </c:pt>
                <c:pt idx="17">
                  <c:v>16.969451253999999</c:v>
                </c:pt>
                <c:pt idx="18">
                  <c:v>17.723386184999999</c:v>
                </c:pt>
                <c:pt idx="19">
                  <c:v>18.722414240999999</c:v>
                </c:pt>
                <c:pt idx="20">
                  <c:v>18.074778305999999</c:v>
                </c:pt>
              </c:numCache>
            </c:numRef>
          </c:yVal>
          <c:smooth val="0"/>
          <c:extLst>
            <c:ext xmlns:c16="http://schemas.microsoft.com/office/drawing/2014/chart" uri="{C3380CC4-5D6E-409C-BE32-E72D297353CC}">
              <c16:uniqueId val="{00000004-D397-4C4E-AAC7-A0E347696C88}"/>
            </c:ext>
          </c:extLst>
        </c:ser>
        <c:ser>
          <c:idx val="6"/>
          <c:order val="5"/>
          <c:tx>
            <c:strRef>
              <c:f>Table!$A$25</c:f>
              <c:strCache>
                <c:ptCount val="1"/>
                <c:pt idx="0">
                  <c:v>Philippines</c:v>
                </c:pt>
              </c:strCache>
            </c:strRef>
          </c:tx>
          <c:spPr>
            <a:ln w="19050" cap="rnd">
              <a:solidFill>
                <a:schemeClr val="accent1">
                  <a:lumMod val="60000"/>
                </a:schemeClr>
              </a:solidFill>
              <a:round/>
            </a:ln>
            <a:effectLst/>
          </c:spPr>
          <c:marker>
            <c:symbol val="none"/>
          </c:marker>
          <c:xVal>
            <c:numRef>
              <c:f>Table!$B$18:$V$18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Table!$B$25:$V$25</c:f>
              <c:numCache>
                <c:formatCode>General</c:formatCode>
                <c:ptCount val="21"/>
                <c:pt idx="0">
                  <c:v>23.652349408999999</c:v>
                </c:pt>
                <c:pt idx="1">
                  <c:v>22.180293998</c:v>
                </c:pt>
                <c:pt idx="2">
                  <c:v>20.415275638000001</c:v>
                </c:pt>
                <c:pt idx="3">
                  <c:v>11.850460053000001</c:v>
                </c:pt>
                <c:pt idx="4">
                  <c:v>13.530826371</c:v>
                </c:pt>
                <c:pt idx="5">
                  <c:v>15.659037758</c:v>
                </c:pt>
                <c:pt idx="6">
                  <c:v>20.977735028000001</c:v>
                </c:pt>
                <c:pt idx="7">
                  <c:v>19.514868786000001</c:v>
                </c:pt>
                <c:pt idx="8">
                  <c:v>17.261450293999999</c:v>
                </c:pt>
                <c:pt idx="9">
                  <c:v>21.38799719</c:v>
                </c:pt>
                <c:pt idx="10">
                  <c:v>22.421487605999999</c:v>
                </c:pt>
                <c:pt idx="11">
                  <c:v>18.002591614</c:v>
                </c:pt>
                <c:pt idx="12">
                  <c:v>23.064608171</c:v>
                </c:pt>
                <c:pt idx="13">
                  <c:v>27.172378599999998</c:v>
                </c:pt>
                <c:pt idx="14">
                  <c:v>28.247736864</c:v>
                </c:pt>
                <c:pt idx="15">
                  <c:v>26.969256583</c:v>
                </c:pt>
                <c:pt idx="16">
                  <c:v>26.503648849000001</c:v>
                </c:pt>
                <c:pt idx="17">
                  <c:v>25.634057130999999</c:v>
                </c:pt>
                <c:pt idx="18">
                  <c:v>28.201581907000001</c:v>
                </c:pt>
                <c:pt idx="19">
                  <c:v>27.479042982999999</c:v>
                </c:pt>
                <c:pt idx="20">
                  <c:v>26.929971505000001</c:v>
                </c:pt>
              </c:numCache>
            </c:numRef>
          </c:yVal>
          <c:smooth val="0"/>
          <c:extLst>
            <c:ext xmlns:c16="http://schemas.microsoft.com/office/drawing/2014/chart" uri="{C3380CC4-5D6E-409C-BE32-E72D297353CC}">
              <c16:uniqueId val="{00000005-D397-4C4E-AAC7-A0E347696C88}"/>
            </c:ext>
          </c:extLst>
        </c:ser>
        <c:ser>
          <c:idx val="7"/>
          <c:order val="6"/>
          <c:tx>
            <c:strRef>
              <c:f>Table!$A$26</c:f>
              <c:strCache>
                <c:ptCount val="1"/>
                <c:pt idx="0">
                  <c:v>South Korea </c:v>
                </c:pt>
              </c:strCache>
            </c:strRef>
          </c:tx>
          <c:spPr>
            <a:ln w="19050" cap="rnd">
              <a:solidFill>
                <a:schemeClr val="accent2">
                  <a:lumMod val="60000"/>
                </a:schemeClr>
              </a:solidFill>
              <a:round/>
            </a:ln>
            <a:effectLst/>
          </c:spPr>
          <c:marker>
            <c:symbol val="none"/>
          </c:marker>
          <c:xVal>
            <c:numRef>
              <c:f>Table!$B$18:$V$18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Table!$B$26:$V$26</c:f>
              <c:numCache>
                <c:formatCode>General</c:formatCode>
                <c:ptCount val="21"/>
                <c:pt idx="0">
                  <c:v>59.748312284999997</c:v>
                </c:pt>
                <c:pt idx="1">
                  <c:v>48.398798521000003</c:v>
                </c:pt>
                <c:pt idx="2">
                  <c:v>49.927607295000001</c:v>
                </c:pt>
                <c:pt idx="3">
                  <c:v>47.520217057000004</c:v>
                </c:pt>
                <c:pt idx="4">
                  <c:v>54.777919687000001</c:v>
                </c:pt>
                <c:pt idx="5">
                  <c:v>55.603473872999999</c:v>
                </c:pt>
                <c:pt idx="6">
                  <c:v>54.830654674999998</c:v>
                </c:pt>
                <c:pt idx="7">
                  <c:v>51.540903745000001</c:v>
                </c:pt>
                <c:pt idx="8">
                  <c:v>45.103187179999999</c:v>
                </c:pt>
                <c:pt idx="9">
                  <c:v>50.246488280000001</c:v>
                </c:pt>
                <c:pt idx="10">
                  <c:v>45.218411205999999</c:v>
                </c:pt>
                <c:pt idx="11">
                  <c:v>48.910967599999999</c:v>
                </c:pt>
                <c:pt idx="12">
                  <c:v>45.137418775999997</c:v>
                </c:pt>
                <c:pt idx="13">
                  <c:v>43.946642367000003</c:v>
                </c:pt>
                <c:pt idx="14">
                  <c:v>42.643861133999998</c:v>
                </c:pt>
                <c:pt idx="15">
                  <c:v>46.543213338000001</c:v>
                </c:pt>
                <c:pt idx="16">
                  <c:v>43.281695937999999</c:v>
                </c:pt>
                <c:pt idx="17">
                  <c:v>46.536946501000003</c:v>
                </c:pt>
                <c:pt idx="18">
                  <c:v>48.302967485000003</c:v>
                </c:pt>
                <c:pt idx="19">
                  <c:v>44.103163189</c:v>
                </c:pt>
                <c:pt idx="20">
                  <c:v>47.583917995999997</c:v>
                </c:pt>
              </c:numCache>
            </c:numRef>
          </c:yVal>
          <c:smooth val="0"/>
          <c:extLst>
            <c:ext xmlns:c16="http://schemas.microsoft.com/office/drawing/2014/chart" uri="{C3380CC4-5D6E-409C-BE32-E72D297353CC}">
              <c16:uniqueId val="{00000006-D397-4C4E-AAC7-A0E347696C88}"/>
            </c:ext>
          </c:extLst>
        </c:ser>
        <c:ser>
          <c:idx val="9"/>
          <c:order val="7"/>
          <c:tx>
            <c:strRef>
              <c:f>Table!$A$28</c:f>
              <c:strCache>
                <c:ptCount val="1"/>
                <c:pt idx="0">
                  <c:v>Viet Nam</c:v>
                </c:pt>
              </c:strCache>
            </c:strRef>
          </c:tx>
          <c:spPr>
            <a:ln w="19050" cap="rnd">
              <a:solidFill>
                <a:schemeClr val="accent4">
                  <a:lumMod val="60000"/>
                </a:schemeClr>
              </a:solidFill>
              <a:round/>
            </a:ln>
            <a:effectLst/>
          </c:spPr>
          <c:marker>
            <c:symbol val="none"/>
          </c:marker>
          <c:xVal>
            <c:numRef>
              <c:f>Table!$B$18:$V$18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Table!$B$28:$V$28</c:f>
              <c:numCache>
                <c:formatCode>General</c:formatCode>
                <c:ptCount val="21"/>
                <c:pt idx="0">
                  <c:v>7.3671518197000001</c:v>
                </c:pt>
                <c:pt idx="1">
                  <c:v>12.908555926</c:v>
                </c:pt>
                <c:pt idx="2">
                  <c:v>-3.265622531</c:v>
                </c:pt>
                <c:pt idx="3">
                  <c:v>10.068681494</c:v>
                </c:pt>
                <c:pt idx="4">
                  <c:v>8.6925979125000001</c:v>
                </c:pt>
                <c:pt idx="5">
                  <c:v>7.9711350811999999</c:v>
                </c:pt>
                <c:pt idx="6">
                  <c:v>6.0401057721000004</c:v>
                </c:pt>
                <c:pt idx="7">
                  <c:v>-1.3782650329999999</c:v>
                </c:pt>
                <c:pt idx="8">
                  <c:v>-26.095954330000001</c:v>
                </c:pt>
                <c:pt idx="9">
                  <c:v>11.720205416000001</c:v>
                </c:pt>
                <c:pt idx="10">
                  <c:v>8.8117942011999997</c:v>
                </c:pt>
                <c:pt idx="11">
                  <c:v>4.5141260105000001</c:v>
                </c:pt>
                <c:pt idx="12">
                  <c:v>7.1009174719999999</c:v>
                </c:pt>
                <c:pt idx="13">
                  <c:v>2.3384466062000002</c:v>
                </c:pt>
                <c:pt idx="14">
                  <c:v>-1.597072949</c:v>
                </c:pt>
                <c:pt idx="15">
                  <c:v>-2.4395508480000001</c:v>
                </c:pt>
                <c:pt idx="16">
                  <c:v>-4.5229050759999998</c:v>
                </c:pt>
                <c:pt idx="17">
                  <c:v>-8.9478298999999997E-2</c:v>
                </c:pt>
                <c:pt idx="18">
                  <c:v>-11.126510850000001</c:v>
                </c:pt>
                <c:pt idx="19">
                  <c:v>-10.35306969</c:v>
                </c:pt>
                <c:pt idx="20">
                  <c:v>-6.0421439790000004</c:v>
                </c:pt>
              </c:numCache>
            </c:numRef>
          </c:yVal>
          <c:smooth val="0"/>
          <c:extLst>
            <c:ext xmlns:c16="http://schemas.microsoft.com/office/drawing/2014/chart" uri="{C3380CC4-5D6E-409C-BE32-E72D297353CC}">
              <c16:uniqueId val="{00000007-D397-4C4E-AAC7-A0E347696C88}"/>
            </c:ext>
          </c:extLst>
        </c:ser>
        <c:dLbls>
          <c:showLegendKey val="0"/>
          <c:showVal val="0"/>
          <c:showCatName val="0"/>
          <c:showSerName val="0"/>
          <c:showPercent val="0"/>
          <c:showBubbleSize val="0"/>
        </c:dLbls>
        <c:axId val="737306944"/>
        <c:axId val="737307272"/>
      </c:scatterChart>
      <c:valAx>
        <c:axId val="737306944"/>
        <c:scaling>
          <c:orientation val="minMax"/>
          <c:max val="2020"/>
          <c:min val="2000"/>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7307272"/>
        <c:crossesAt val="-30"/>
        <c:crossBetween val="midCat"/>
      </c:valAx>
      <c:valAx>
        <c:axId val="737307272"/>
        <c:scaling>
          <c:orientation val="minMax"/>
          <c:max val="60"/>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730694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accent1">
                    <a:lumMod val="75000"/>
                  </a:schemeClr>
                </a:solidFill>
                <a:latin typeface="+mn-lt"/>
                <a:ea typeface="+mn-ea"/>
                <a:cs typeface="+mn-cs"/>
              </a:defRPr>
            </a:pPr>
            <a:r>
              <a:rPr lang="en-US" b="1" dirty="0">
                <a:solidFill>
                  <a:schemeClr val="accent1">
                    <a:lumMod val="75000"/>
                  </a:schemeClr>
                </a:solidFill>
              </a:rPr>
              <a:t>Allocating part of subsidies to R&amp;D</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accent1">
                  <a:lumMod val="7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 (4)'!$E$21</c:f>
              <c:strCache>
                <c:ptCount val="1"/>
                <c:pt idx="0">
                  <c:v>Allocating a small share of subsidies toward R&amp;D</c:v>
                </c:pt>
              </c:strCache>
            </c:strRef>
          </c:tx>
          <c:spPr>
            <a:solidFill>
              <a:srgbClr val="00B050"/>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FF17-41C1-A9C7-CA561F5B4552}"/>
              </c:ext>
            </c:extLst>
          </c:dPt>
          <c:dPt>
            <c:idx val="1"/>
            <c:invertIfNegative val="0"/>
            <c:bubble3D val="0"/>
            <c:spPr>
              <a:solidFill>
                <a:srgbClr val="C00000"/>
              </a:solidFill>
              <a:ln>
                <a:noFill/>
              </a:ln>
              <a:effectLst/>
            </c:spPr>
            <c:extLst>
              <c:ext xmlns:c16="http://schemas.microsoft.com/office/drawing/2014/chart" uri="{C3380CC4-5D6E-409C-BE32-E72D297353CC}">
                <c16:uniqueId val="{00000003-FF17-41C1-A9C7-CA561F5B4552}"/>
              </c:ext>
            </c:extLst>
          </c:dPt>
          <c:dPt>
            <c:idx val="2"/>
            <c:invertIfNegative val="0"/>
            <c:bubble3D val="0"/>
            <c:spPr>
              <a:solidFill>
                <a:srgbClr val="00B050"/>
              </a:solidFill>
              <a:ln>
                <a:noFill/>
              </a:ln>
              <a:effectLst/>
            </c:spPr>
            <c:extLst>
              <c:ext xmlns:c16="http://schemas.microsoft.com/office/drawing/2014/chart" uri="{C3380CC4-5D6E-409C-BE32-E72D297353CC}">
                <c16:uniqueId val="{00000005-FF17-41C1-A9C7-CA561F5B4552}"/>
              </c:ext>
            </c:extLst>
          </c:dPt>
          <c:dPt>
            <c:idx val="3"/>
            <c:invertIfNegative val="0"/>
            <c:bubble3D val="0"/>
            <c:spPr>
              <a:solidFill>
                <a:srgbClr val="00B050"/>
              </a:solidFill>
              <a:ln>
                <a:noFill/>
              </a:ln>
              <a:effectLst/>
            </c:spPr>
            <c:extLst>
              <c:ext xmlns:c16="http://schemas.microsoft.com/office/drawing/2014/chart" uri="{C3380CC4-5D6E-409C-BE32-E72D297353CC}">
                <c16:uniqueId val="{00000007-FF17-41C1-A9C7-CA561F5B4552}"/>
              </c:ext>
            </c:extLst>
          </c:dPt>
          <c:dPt>
            <c:idx val="4"/>
            <c:invertIfNegative val="0"/>
            <c:bubble3D val="0"/>
            <c:spPr>
              <a:solidFill>
                <a:srgbClr val="00B050"/>
              </a:solidFill>
              <a:ln>
                <a:noFill/>
              </a:ln>
              <a:effectLst/>
            </c:spPr>
            <c:extLst>
              <c:ext xmlns:c16="http://schemas.microsoft.com/office/drawing/2014/chart" uri="{C3380CC4-5D6E-409C-BE32-E72D297353CC}">
                <c16:uniqueId val="{00000009-FF17-41C1-A9C7-CA561F5B4552}"/>
              </c:ext>
            </c:extLst>
          </c:dPt>
          <c:dPt>
            <c:idx val="5"/>
            <c:invertIfNegative val="0"/>
            <c:bubble3D val="0"/>
            <c:spPr>
              <a:solidFill>
                <a:srgbClr val="00B050"/>
              </a:solidFill>
              <a:ln>
                <a:noFill/>
              </a:ln>
              <a:effectLst/>
            </c:spPr>
            <c:extLst>
              <c:ext xmlns:c16="http://schemas.microsoft.com/office/drawing/2014/chart" uri="{C3380CC4-5D6E-409C-BE32-E72D297353CC}">
                <c16:uniqueId val="{0000000B-FF17-41C1-A9C7-CA561F5B4552}"/>
              </c:ext>
            </c:extLst>
          </c:dPt>
          <c:cat>
            <c:strRef>
              <c:f>'Sheet1 (4)'!$C$22:$C$27</c:f>
              <c:strCache>
                <c:ptCount val="6"/>
                <c:pt idx="0">
                  <c:v>ECONOMIC</c:v>
                </c:pt>
                <c:pt idx="1">
                  <c:v>FARM SECTOR</c:v>
                </c:pt>
                <c:pt idx="2">
                  <c:v>SOCIAL</c:v>
                </c:pt>
                <c:pt idx="3">
                  <c:v>DIETS</c:v>
                </c:pt>
                <c:pt idx="4">
                  <c:v>CLIMATE</c:v>
                </c:pt>
                <c:pt idx="5">
                  <c:v>NATURE</c:v>
                </c:pt>
              </c:strCache>
            </c:strRef>
          </c:cat>
          <c:val>
            <c:numRef>
              <c:f>'Sheet1 (4)'!$E$22:$E$27</c:f>
              <c:numCache>
                <c:formatCode>General</c:formatCode>
                <c:ptCount val="6"/>
                <c:pt idx="0">
                  <c:v>1.71</c:v>
                </c:pt>
                <c:pt idx="1">
                  <c:v>-4.54</c:v>
                </c:pt>
                <c:pt idx="2">
                  <c:v>1.02</c:v>
                </c:pt>
                <c:pt idx="3">
                  <c:v>19.059999999999999</c:v>
                </c:pt>
                <c:pt idx="4">
                  <c:v>38.57</c:v>
                </c:pt>
                <c:pt idx="5">
                  <c:v>2.04</c:v>
                </c:pt>
              </c:numCache>
            </c:numRef>
          </c:val>
          <c:extLst>
            <c:ext xmlns:c16="http://schemas.microsoft.com/office/drawing/2014/chart" uri="{C3380CC4-5D6E-409C-BE32-E72D297353CC}">
              <c16:uniqueId val="{0000000C-FF17-41C1-A9C7-CA561F5B4552}"/>
            </c:ext>
          </c:extLst>
        </c:ser>
        <c:dLbls>
          <c:showLegendKey val="0"/>
          <c:showVal val="0"/>
          <c:showCatName val="0"/>
          <c:showSerName val="0"/>
          <c:showPercent val="0"/>
          <c:showBubbleSize val="0"/>
        </c:dLbls>
        <c:gapWidth val="150"/>
        <c:overlap val="100"/>
        <c:axId val="606663496"/>
        <c:axId val="606664152"/>
      </c:barChart>
      <c:catAx>
        <c:axId val="60666349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606664152"/>
        <c:crosses val="autoZero"/>
        <c:auto val="1"/>
        <c:lblAlgn val="ctr"/>
        <c:lblOffset val="100"/>
        <c:noMultiLvlLbl val="0"/>
      </c:catAx>
      <c:valAx>
        <c:axId val="606664152"/>
        <c:scaling>
          <c:orientation val="minMax"/>
          <c:max val="40"/>
          <c:min val="-1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6663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65000"/>
        </a:schemeClr>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accent1">
                  <a:lumMod val="7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 (4)'!$D$21</c:f>
              <c:strCache>
                <c:ptCount val="1"/>
                <c:pt idx="0">
                  <c:v>Removal of subsidies &amp; border support</c:v>
                </c:pt>
              </c:strCache>
            </c:strRef>
          </c:tx>
          <c:spPr>
            <a:solidFill>
              <a:srgbClr val="00B05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1-AA9D-4162-8F18-37F4D61B1023}"/>
              </c:ext>
            </c:extLst>
          </c:dPt>
          <c:dPt>
            <c:idx val="3"/>
            <c:invertIfNegative val="0"/>
            <c:bubble3D val="0"/>
            <c:spPr>
              <a:solidFill>
                <a:srgbClr val="C00000"/>
              </a:solidFill>
              <a:ln>
                <a:noFill/>
              </a:ln>
              <a:effectLst/>
            </c:spPr>
            <c:extLst>
              <c:ext xmlns:c16="http://schemas.microsoft.com/office/drawing/2014/chart" uri="{C3380CC4-5D6E-409C-BE32-E72D297353CC}">
                <c16:uniqueId val="{00000003-AA9D-4162-8F18-37F4D61B1023}"/>
              </c:ext>
            </c:extLst>
          </c:dPt>
          <c:cat>
            <c:strRef>
              <c:f>'Sheet1 (4)'!$C$22:$C$27</c:f>
              <c:strCache>
                <c:ptCount val="6"/>
                <c:pt idx="0">
                  <c:v>ECONOMIC</c:v>
                </c:pt>
                <c:pt idx="1">
                  <c:v>FARM SECTOR</c:v>
                </c:pt>
                <c:pt idx="2">
                  <c:v>SOCIAL</c:v>
                </c:pt>
                <c:pt idx="3">
                  <c:v>DIETS</c:v>
                </c:pt>
                <c:pt idx="4">
                  <c:v>CLIMATE</c:v>
                </c:pt>
                <c:pt idx="5">
                  <c:v>NATURE</c:v>
                </c:pt>
              </c:strCache>
            </c:strRef>
          </c:cat>
          <c:val>
            <c:numRef>
              <c:f>'Sheet1 (4)'!$D$22:$D$27</c:f>
              <c:numCache>
                <c:formatCode>General</c:formatCode>
                <c:ptCount val="6"/>
                <c:pt idx="0">
                  <c:v>0.09</c:v>
                </c:pt>
                <c:pt idx="1">
                  <c:v>-3.54</c:v>
                </c:pt>
                <c:pt idx="2" formatCode="0.00">
                  <c:v>0.02</c:v>
                </c:pt>
                <c:pt idx="3" formatCode="0.00">
                  <c:v>-1.1517558401613599</c:v>
                </c:pt>
                <c:pt idx="4">
                  <c:v>0.55000000000000004</c:v>
                </c:pt>
                <c:pt idx="5">
                  <c:v>0.02</c:v>
                </c:pt>
              </c:numCache>
            </c:numRef>
          </c:val>
          <c:extLst>
            <c:ext xmlns:c16="http://schemas.microsoft.com/office/drawing/2014/chart" uri="{C3380CC4-5D6E-409C-BE32-E72D297353CC}">
              <c16:uniqueId val="{00000004-AA9D-4162-8F18-37F4D61B1023}"/>
            </c:ext>
          </c:extLst>
        </c:ser>
        <c:dLbls>
          <c:showLegendKey val="0"/>
          <c:showVal val="0"/>
          <c:showCatName val="0"/>
          <c:showSerName val="0"/>
          <c:showPercent val="0"/>
          <c:showBubbleSize val="0"/>
        </c:dLbls>
        <c:gapWidth val="150"/>
        <c:overlap val="100"/>
        <c:axId val="606663496"/>
        <c:axId val="606664152"/>
      </c:barChart>
      <c:catAx>
        <c:axId val="60666349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606664152"/>
        <c:crosses val="autoZero"/>
        <c:auto val="1"/>
        <c:lblAlgn val="ctr"/>
        <c:lblOffset val="100"/>
        <c:noMultiLvlLbl val="0"/>
      </c:catAx>
      <c:valAx>
        <c:axId val="606664152"/>
        <c:scaling>
          <c:orientation val="minMax"/>
          <c:max val="40"/>
          <c:min val="-1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6663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65000"/>
        </a:schemeClr>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Sheet1!$C$1</c:f>
              <c:strCache>
                <c:ptCount val="1"/>
                <c:pt idx="0">
                  <c:v>baseline</c:v>
                </c:pt>
              </c:strCache>
            </c:strRef>
          </c:tx>
          <c:spPr>
            <a:solidFill>
              <a:srgbClr val="FF0000"/>
            </a:solidFill>
            <a:ln>
              <a:noFill/>
            </a:ln>
            <a:effectLst/>
          </c:spPr>
          <c:invertIfNegative val="0"/>
          <c:dPt>
            <c:idx val="1"/>
            <c:invertIfNegative val="0"/>
            <c:bubble3D val="0"/>
            <c:spPr>
              <a:noFill/>
              <a:ln>
                <a:noFill/>
              </a:ln>
              <a:effectLst/>
            </c:spPr>
            <c:extLst>
              <c:ext xmlns:c16="http://schemas.microsoft.com/office/drawing/2014/chart" uri="{C3380CC4-5D6E-409C-BE32-E72D297353CC}">
                <c16:uniqueId val="{00000001-254C-48E9-BF60-64ABA7C66ED0}"/>
              </c:ext>
            </c:extLst>
          </c:dPt>
          <c:dPt>
            <c:idx val="2"/>
            <c:invertIfNegative val="0"/>
            <c:bubble3D val="0"/>
            <c:spPr>
              <a:noFill/>
              <a:ln>
                <a:noFill/>
              </a:ln>
              <a:effectLst/>
            </c:spPr>
            <c:extLst>
              <c:ext xmlns:c16="http://schemas.microsoft.com/office/drawing/2014/chart" uri="{C3380CC4-5D6E-409C-BE32-E72D297353CC}">
                <c16:uniqueId val="{00000003-254C-48E9-BF60-64ABA7C66ED0}"/>
              </c:ext>
            </c:extLst>
          </c:dPt>
          <c:dPt>
            <c:idx val="3"/>
            <c:invertIfNegative val="0"/>
            <c:bubble3D val="0"/>
            <c:spPr>
              <a:noFill/>
              <a:ln>
                <a:noFill/>
              </a:ln>
              <a:effectLst/>
            </c:spPr>
            <c:extLst>
              <c:ext xmlns:c16="http://schemas.microsoft.com/office/drawing/2014/chart" uri="{C3380CC4-5D6E-409C-BE32-E72D297353CC}">
                <c16:uniqueId val="{00000005-254C-48E9-BF60-64ABA7C66ED0}"/>
              </c:ext>
            </c:extLst>
          </c:dPt>
          <c:dPt>
            <c:idx val="4"/>
            <c:invertIfNegative val="0"/>
            <c:bubble3D val="0"/>
            <c:spPr>
              <a:noFill/>
              <a:ln>
                <a:noFill/>
              </a:ln>
              <a:effectLst/>
            </c:spPr>
            <c:extLst>
              <c:ext xmlns:c16="http://schemas.microsoft.com/office/drawing/2014/chart" uri="{C3380CC4-5D6E-409C-BE32-E72D297353CC}">
                <c16:uniqueId val="{00000007-254C-48E9-BF60-64ABA7C66ED0}"/>
              </c:ext>
            </c:extLst>
          </c:dPt>
          <c:dPt>
            <c:idx val="6"/>
            <c:invertIfNegative val="0"/>
            <c:bubble3D val="0"/>
            <c:spPr>
              <a:noFill/>
              <a:ln>
                <a:noFill/>
              </a:ln>
              <a:effectLst/>
            </c:spPr>
            <c:extLst>
              <c:ext xmlns:c16="http://schemas.microsoft.com/office/drawing/2014/chart" uri="{C3380CC4-5D6E-409C-BE32-E72D297353CC}">
                <c16:uniqueId val="{00000009-254C-48E9-BF60-64ABA7C66ED0}"/>
              </c:ext>
            </c:extLst>
          </c:dPt>
          <c:dPt>
            <c:idx val="7"/>
            <c:invertIfNegative val="0"/>
            <c:bubble3D val="0"/>
            <c:spPr>
              <a:noFill/>
              <a:ln>
                <a:noFill/>
              </a:ln>
              <a:effectLst/>
            </c:spPr>
            <c:extLst>
              <c:ext xmlns:c16="http://schemas.microsoft.com/office/drawing/2014/chart" uri="{C3380CC4-5D6E-409C-BE32-E72D297353CC}">
                <c16:uniqueId val="{0000000B-254C-48E9-BF60-64ABA7C66ED0}"/>
              </c:ext>
            </c:extLst>
          </c:dPt>
          <c:dPt>
            <c:idx val="8"/>
            <c:invertIfNegative val="0"/>
            <c:bubble3D val="0"/>
            <c:spPr>
              <a:noFill/>
              <a:ln>
                <a:noFill/>
              </a:ln>
              <a:effectLst/>
            </c:spPr>
            <c:extLst>
              <c:ext xmlns:c16="http://schemas.microsoft.com/office/drawing/2014/chart" uri="{C3380CC4-5D6E-409C-BE32-E72D297353CC}">
                <c16:uniqueId val="{0000000D-254C-48E9-BF60-64ABA7C66ED0}"/>
              </c:ext>
            </c:extLst>
          </c:dPt>
          <c:dPt>
            <c:idx val="9"/>
            <c:invertIfNegative val="0"/>
            <c:bubble3D val="0"/>
            <c:spPr>
              <a:noFill/>
              <a:ln>
                <a:noFill/>
              </a:ln>
              <a:effectLst/>
            </c:spPr>
            <c:extLst>
              <c:ext xmlns:c16="http://schemas.microsoft.com/office/drawing/2014/chart" uri="{C3380CC4-5D6E-409C-BE32-E72D297353CC}">
                <c16:uniqueId val="{0000000F-254C-48E9-BF60-64ABA7C66ED0}"/>
              </c:ext>
            </c:extLst>
          </c:dPt>
          <c:dPt>
            <c:idx val="11"/>
            <c:invertIfNegative val="0"/>
            <c:bubble3D val="0"/>
            <c:spPr>
              <a:noFill/>
              <a:ln>
                <a:noFill/>
              </a:ln>
              <a:effectLst/>
            </c:spPr>
            <c:extLst>
              <c:ext xmlns:c16="http://schemas.microsoft.com/office/drawing/2014/chart" uri="{C3380CC4-5D6E-409C-BE32-E72D297353CC}">
                <c16:uniqueId val="{00000011-254C-48E9-BF60-64ABA7C66ED0}"/>
              </c:ext>
            </c:extLst>
          </c:dPt>
          <c:dPt>
            <c:idx val="12"/>
            <c:invertIfNegative val="0"/>
            <c:bubble3D val="0"/>
            <c:spPr>
              <a:noFill/>
              <a:ln>
                <a:noFill/>
              </a:ln>
              <a:effectLst/>
            </c:spPr>
            <c:extLst>
              <c:ext xmlns:c16="http://schemas.microsoft.com/office/drawing/2014/chart" uri="{C3380CC4-5D6E-409C-BE32-E72D297353CC}">
                <c16:uniqueId val="{00000013-254C-48E9-BF60-64ABA7C66ED0}"/>
              </c:ext>
            </c:extLst>
          </c:dPt>
          <c:dPt>
            <c:idx val="13"/>
            <c:invertIfNegative val="0"/>
            <c:bubble3D val="0"/>
            <c:spPr>
              <a:noFill/>
              <a:ln>
                <a:noFill/>
              </a:ln>
              <a:effectLst/>
            </c:spPr>
            <c:extLst>
              <c:ext xmlns:c16="http://schemas.microsoft.com/office/drawing/2014/chart" uri="{C3380CC4-5D6E-409C-BE32-E72D297353CC}">
                <c16:uniqueId val="{00000015-254C-48E9-BF60-64ABA7C66ED0}"/>
              </c:ext>
            </c:extLst>
          </c:dPt>
          <c:dPt>
            <c:idx val="14"/>
            <c:invertIfNegative val="0"/>
            <c:bubble3D val="0"/>
            <c:spPr>
              <a:noFill/>
              <a:ln>
                <a:noFill/>
              </a:ln>
              <a:effectLst/>
            </c:spPr>
            <c:extLst>
              <c:ext xmlns:c16="http://schemas.microsoft.com/office/drawing/2014/chart" uri="{C3380CC4-5D6E-409C-BE32-E72D297353CC}">
                <c16:uniqueId val="{00000017-254C-48E9-BF60-64ABA7C66ED0}"/>
              </c:ext>
            </c:extLst>
          </c:dPt>
          <c:cat>
            <c:multiLvlStrRef>
              <c:f>Sheet1!$A$2:$B$16</c:f>
              <c:multiLvlStrCache>
                <c:ptCount val="15"/>
                <c:lvl>
                  <c:pt idx="0">
                    <c:v>projection</c:v>
                  </c:pt>
                  <c:pt idx="1">
                    <c:v>loss&amp;waste</c:v>
                  </c:pt>
                  <c:pt idx="2">
                    <c:v>technology</c:v>
                  </c:pt>
                  <c:pt idx="3">
                    <c:v>diets</c:v>
                  </c:pt>
                  <c:pt idx="4">
                    <c:v>combination</c:v>
                  </c:pt>
                  <c:pt idx="5">
                    <c:v>projection</c:v>
                  </c:pt>
                  <c:pt idx="6">
                    <c:v>loss&amp;waste</c:v>
                  </c:pt>
                  <c:pt idx="7">
                    <c:v>technology</c:v>
                  </c:pt>
                  <c:pt idx="8">
                    <c:v>diets</c:v>
                  </c:pt>
                  <c:pt idx="9">
                    <c:v>combination</c:v>
                  </c:pt>
                  <c:pt idx="10">
                    <c:v>projection</c:v>
                  </c:pt>
                  <c:pt idx="11">
                    <c:v>loss&amp;waste</c:v>
                  </c:pt>
                  <c:pt idx="12">
                    <c:v>technology</c:v>
                  </c:pt>
                  <c:pt idx="13">
                    <c:v>diets</c:v>
                  </c:pt>
                  <c:pt idx="14">
                    <c:v>combination</c:v>
                  </c:pt>
                </c:lvl>
                <c:lvl>
                  <c:pt idx="0">
                    <c:v>GHG emissions</c:v>
                  </c:pt>
                  <c:pt idx="5">
                    <c:v>Cropland use</c:v>
                  </c:pt>
                  <c:pt idx="10">
                    <c:v>Bluewater use</c:v>
                  </c:pt>
                </c:lvl>
              </c:multiLvlStrCache>
            </c:multiLvlStrRef>
          </c:cat>
          <c:val>
            <c:numRef>
              <c:f>Sheet1!$C$2:$C$16</c:f>
              <c:numCache>
                <c:formatCode>General</c:formatCode>
                <c:ptCount val="15"/>
                <c:pt idx="0">
                  <c:v>187.4</c:v>
                </c:pt>
                <c:pt idx="1">
                  <c:v>169.70000000000002</c:v>
                </c:pt>
                <c:pt idx="2">
                  <c:v>166.18</c:v>
                </c:pt>
                <c:pt idx="3">
                  <c:v>90.4</c:v>
                </c:pt>
                <c:pt idx="4">
                  <c:v>69.260000000000005</c:v>
                </c:pt>
                <c:pt idx="5">
                  <c:v>167.06</c:v>
                </c:pt>
                <c:pt idx="6">
                  <c:v>132.63</c:v>
                </c:pt>
                <c:pt idx="7">
                  <c:v>103.91</c:v>
                </c:pt>
                <c:pt idx="8">
                  <c:v>148.78</c:v>
                </c:pt>
                <c:pt idx="9">
                  <c:v>70.19</c:v>
                </c:pt>
                <c:pt idx="10">
                  <c:v>165.04000000000002</c:v>
                </c:pt>
                <c:pt idx="11">
                  <c:v>132.91</c:v>
                </c:pt>
                <c:pt idx="12">
                  <c:v>119.27000000000001</c:v>
                </c:pt>
                <c:pt idx="13">
                  <c:v>146.69</c:v>
                </c:pt>
                <c:pt idx="14">
                  <c:v>82.15</c:v>
                </c:pt>
              </c:numCache>
            </c:numRef>
          </c:val>
          <c:extLst>
            <c:ext xmlns:c16="http://schemas.microsoft.com/office/drawing/2014/chart" uri="{C3380CC4-5D6E-409C-BE32-E72D297353CC}">
              <c16:uniqueId val="{00000018-254C-48E9-BF60-64ABA7C66ED0}"/>
            </c:ext>
          </c:extLst>
        </c:ser>
        <c:ser>
          <c:idx val="1"/>
          <c:order val="1"/>
          <c:tx>
            <c:strRef>
              <c:f>Sheet1!$D$1</c:f>
              <c:strCache>
                <c:ptCount val="1"/>
                <c:pt idx="0">
                  <c:v>waste/4</c:v>
                </c:pt>
              </c:strCache>
            </c:strRef>
          </c:tx>
          <c:spPr>
            <a:solidFill>
              <a:schemeClr val="accent3">
                <a:lumMod val="40000"/>
                <a:lumOff val="60000"/>
              </a:schemeClr>
            </a:solidFill>
            <a:ln>
              <a:noFill/>
            </a:ln>
            <a:effectLst/>
          </c:spPr>
          <c:invertIfNegative val="0"/>
          <c:cat>
            <c:multiLvlStrRef>
              <c:f>Sheet1!$A$2:$B$16</c:f>
              <c:multiLvlStrCache>
                <c:ptCount val="15"/>
                <c:lvl>
                  <c:pt idx="0">
                    <c:v>projection</c:v>
                  </c:pt>
                  <c:pt idx="1">
                    <c:v>loss&amp;waste</c:v>
                  </c:pt>
                  <c:pt idx="2">
                    <c:v>technology</c:v>
                  </c:pt>
                  <c:pt idx="3">
                    <c:v>diets</c:v>
                  </c:pt>
                  <c:pt idx="4">
                    <c:v>combination</c:v>
                  </c:pt>
                  <c:pt idx="5">
                    <c:v>projection</c:v>
                  </c:pt>
                  <c:pt idx="6">
                    <c:v>loss&amp;waste</c:v>
                  </c:pt>
                  <c:pt idx="7">
                    <c:v>technology</c:v>
                  </c:pt>
                  <c:pt idx="8">
                    <c:v>diets</c:v>
                  </c:pt>
                  <c:pt idx="9">
                    <c:v>combination</c:v>
                  </c:pt>
                  <c:pt idx="10">
                    <c:v>projection</c:v>
                  </c:pt>
                  <c:pt idx="11">
                    <c:v>loss&amp;waste</c:v>
                  </c:pt>
                  <c:pt idx="12">
                    <c:v>technology</c:v>
                  </c:pt>
                  <c:pt idx="13">
                    <c:v>diets</c:v>
                  </c:pt>
                  <c:pt idx="14">
                    <c:v>combination</c:v>
                  </c:pt>
                </c:lvl>
                <c:lvl>
                  <c:pt idx="0">
                    <c:v>GHG emissions</c:v>
                  </c:pt>
                  <c:pt idx="5">
                    <c:v>Cropland use</c:v>
                  </c:pt>
                  <c:pt idx="10">
                    <c:v>Bluewater use</c:v>
                  </c:pt>
                </c:lvl>
              </c:multiLvlStrCache>
            </c:multiLvlStrRef>
          </c:cat>
          <c:val>
            <c:numRef>
              <c:f>Sheet1!$D$2:$D$16</c:f>
              <c:numCache>
                <c:formatCode>General</c:formatCode>
                <c:ptCount val="15"/>
                <c:pt idx="0">
                  <c:v>0</c:v>
                </c:pt>
                <c:pt idx="1">
                  <c:v>5.8999999999999995</c:v>
                </c:pt>
                <c:pt idx="2">
                  <c:v>0</c:v>
                </c:pt>
                <c:pt idx="3">
                  <c:v>0</c:v>
                </c:pt>
                <c:pt idx="4">
                  <c:v>0</c:v>
                </c:pt>
                <c:pt idx="5">
                  <c:v>0</c:v>
                </c:pt>
                <c:pt idx="6">
                  <c:v>11.48</c:v>
                </c:pt>
                <c:pt idx="7">
                  <c:v>0</c:v>
                </c:pt>
                <c:pt idx="8">
                  <c:v>0</c:v>
                </c:pt>
                <c:pt idx="9">
                  <c:v>0</c:v>
                </c:pt>
                <c:pt idx="10">
                  <c:v>0</c:v>
                </c:pt>
                <c:pt idx="11">
                  <c:v>10.71</c:v>
                </c:pt>
                <c:pt idx="12">
                  <c:v>0</c:v>
                </c:pt>
                <c:pt idx="13">
                  <c:v>0</c:v>
                </c:pt>
                <c:pt idx="14">
                  <c:v>0</c:v>
                </c:pt>
              </c:numCache>
            </c:numRef>
          </c:val>
          <c:extLst>
            <c:ext xmlns:c16="http://schemas.microsoft.com/office/drawing/2014/chart" uri="{C3380CC4-5D6E-409C-BE32-E72D297353CC}">
              <c16:uniqueId val="{00000019-254C-48E9-BF60-64ABA7C66ED0}"/>
            </c:ext>
          </c:extLst>
        </c:ser>
        <c:ser>
          <c:idx val="2"/>
          <c:order val="2"/>
          <c:tx>
            <c:strRef>
              <c:f>Sheet1!$E$1</c:f>
              <c:strCache>
                <c:ptCount val="1"/>
                <c:pt idx="0">
                  <c:v>waste/2</c:v>
                </c:pt>
              </c:strCache>
            </c:strRef>
          </c:tx>
          <c:spPr>
            <a:solidFill>
              <a:schemeClr val="accent3">
                <a:lumMod val="75000"/>
              </a:schemeClr>
            </a:solidFill>
            <a:ln>
              <a:noFill/>
            </a:ln>
            <a:effectLst/>
          </c:spPr>
          <c:invertIfNegative val="0"/>
          <c:cat>
            <c:multiLvlStrRef>
              <c:f>Sheet1!$A$2:$B$16</c:f>
              <c:multiLvlStrCache>
                <c:ptCount val="15"/>
                <c:lvl>
                  <c:pt idx="0">
                    <c:v>projection</c:v>
                  </c:pt>
                  <c:pt idx="1">
                    <c:v>loss&amp;waste</c:v>
                  </c:pt>
                  <c:pt idx="2">
                    <c:v>technology</c:v>
                  </c:pt>
                  <c:pt idx="3">
                    <c:v>diets</c:v>
                  </c:pt>
                  <c:pt idx="4">
                    <c:v>combination</c:v>
                  </c:pt>
                  <c:pt idx="5">
                    <c:v>projection</c:v>
                  </c:pt>
                  <c:pt idx="6">
                    <c:v>loss&amp;waste</c:v>
                  </c:pt>
                  <c:pt idx="7">
                    <c:v>technology</c:v>
                  </c:pt>
                  <c:pt idx="8">
                    <c:v>diets</c:v>
                  </c:pt>
                  <c:pt idx="9">
                    <c:v>combination</c:v>
                  </c:pt>
                  <c:pt idx="10">
                    <c:v>projection</c:v>
                  </c:pt>
                  <c:pt idx="11">
                    <c:v>loss&amp;waste</c:v>
                  </c:pt>
                  <c:pt idx="12">
                    <c:v>technology</c:v>
                  </c:pt>
                  <c:pt idx="13">
                    <c:v>diets</c:v>
                  </c:pt>
                  <c:pt idx="14">
                    <c:v>combination</c:v>
                  </c:pt>
                </c:lvl>
                <c:lvl>
                  <c:pt idx="0">
                    <c:v>GHG emissions</c:v>
                  </c:pt>
                  <c:pt idx="5">
                    <c:v>Cropland use</c:v>
                  </c:pt>
                  <c:pt idx="10">
                    <c:v>Bluewater use</c:v>
                  </c:pt>
                </c:lvl>
              </c:multiLvlStrCache>
            </c:multiLvlStrRef>
          </c:cat>
          <c:val>
            <c:numRef>
              <c:f>Sheet1!$E$2:$E$16</c:f>
              <c:numCache>
                <c:formatCode>General</c:formatCode>
                <c:ptCount val="15"/>
                <c:pt idx="0">
                  <c:v>0</c:v>
                </c:pt>
                <c:pt idx="1">
                  <c:v>11.81</c:v>
                </c:pt>
                <c:pt idx="2">
                  <c:v>0</c:v>
                </c:pt>
                <c:pt idx="3">
                  <c:v>0</c:v>
                </c:pt>
                <c:pt idx="4">
                  <c:v>0</c:v>
                </c:pt>
                <c:pt idx="5">
                  <c:v>0</c:v>
                </c:pt>
                <c:pt idx="6">
                  <c:v>22.95</c:v>
                </c:pt>
                <c:pt idx="7">
                  <c:v>0</c:v>
                </c:pt>
                <c:pt idx="8">
                  <c:v>0</c:v>
                </c:pt>
                <c:pt idx="9">
                  <c:v>0</c:v>
                </c:pt>
                <c:pt idx="10">
                  <c:v>0</c:v>
                </c:pt>
                <c:pt idx="11">
                  <c:v>21.42</c:v>
                </c:pt>
                <c:pt idx="12">
                  <c:v>0</c:v>
                </c:pt>
                <c:pt idx="13">
                  <c:v>0</c:v>
                </c:pt>
                <c:pt idx="14">
                  <c:v>0</c:v>
                </c:pt>
              </c:numCache>
            </c:numRef>
          </c:val>
          <c:extLst>
            <c:ext xmlns:c16="http://schemas.microsoft.com/office/drawing/2014/chart" uri="{C3380CC4-5D6E-409C-BE32-E72D297353CC}">
              <c16:uniqueId val="{0000001A-254C-48E9-BF60-64ABA7C66ED0}"/>
            </c:ext>
          </c:extLst>
        </c:ser>
        <c:ser>
          <c:idx val="3"/>
          <c:order val="3"/>
          <c:tx>
            <c:strRef>
              <c:f>Sheet1!$F$1</c:f>
              <c:strCache>
                <c:ptCount val="1"/>
                <c:pt idx="0">
                  <c:v>tech+</c:v>
                </c:pt>
              </c:strCache>
            </c:strRef>
          </c:tx>
          <c:spPr>
            <a:solidFill>
              <a:schemeClr val="accent2">
                <a:lumMod val="40000"/>
                <a:lumOff val="60000"/>
              </a:schemeClr>
            </a:solidFill>
            <a:ln>
              <a:noFill/>
            </a:ln>
            <a:effectLst/>
          </c:spPr>
          <c:invertIfNegative val="0"/>
          <c:cat>
            <c:multiLvlStrRef>
              <c:f>Sheet1!$A$2:$B$16</c:f>
              <c:multiLvlStrCache>
                <c:ptCount val="15"/>
                <c:lvl>
                  <c:pt idx="0">
                    <c:v>projection</c:v>
                  </c:pt>
                  <c:pt idx="1">
                    <c:v>loss&amp;waste</c:v>
                  </c:pt>
                  <c:pt idx="2">
                    <c:v>technology</c:v>
                  </c:pt>
                  <c:pt idx="3">
                    <c:v>diets</c:v>
                  </c:pt>
                  <c:pt idx="4">
                    <c:v>combination</c:v>
                  </c:pt>
                  <c:pt idx="5">
                    <c:v>projection</c:v>
                  </c:pt>
                  <c:pt idx="6">
                    <c:v>loss&amp;waste</c:v>
                  </c:pt>
                  <c:pt idx="7">
                    <c:v>technology</c:v>
                  </c:pt>
                  <c:pt idx="8">
                    <c:v>diets</c:v>
                  </c:pt>
                  <c:pt idx="9">
                    <c:v>combination</c:v>
                  </c:pt>
                  <c:pt idx="10">
                    <c:v>projection</c:v>
                  </c:pt>
                  <c:pt idx="11">
                    <c:v>loss&amp;waste</c:v>
                  </c:pt>
                  <c:pt idx="12">
                    <c:v>technology</c:v>
                  </c:pt>
                  <c:pt idx="13">
                    <c:v>diets</c:v>
                  </c:pt>
                  <c:pt idx="14">
                    <c:v>combination</c:v>
                  </c:pt>
                </c:lvl>
                <c:lvl>
                  <c:pt idx="0">
                    <c:v>GHG emissions</c:v>
                  </c:pt>
                  <c:pt idx="5">
                    <c:v>Cropland use</c:v>
                  </c:pt>
                  <c:pt idx="10">
                    <c:v>Bluewater use</c:v>
                  </c:pt>
                </c:lvl>
              </c:multiLvlStrCache>
            </c:multiLvlStrRef>
          </c:cat>
          <c:val>
            <c:numRef>
              <c:f>Sheet1!$F$2:$F$16</c:f>
              <c:numCache>
                <c:formatCode>General</c:formatCode>
                <c:ptCount val="15"/>
                <c:pt idx="0">
                  <c:v>0</c:v>
                </c:pt>
                <c:pt idx="1">
                  <c:v>0</c:v>
                </c:pt>
                <c:pt idx="2">
                  <c:v>3.6999999999999997</c:v>
                </c:pt>
                <c:pt idx="3">
                  <c:v>0</c:v>
                </c:pt>
                <c:pt idx="4">
                  <c:v>0</c:v>
                </c:pt>
                <c:pt idx="5">
                  <c:v>0</c:v>
                </c:pt>
                <c:pt idx="6">
                  <c:v>0</c:v>
                </c:pt>
                <c:pt idx="7">
                  <c:v>13.15</c:v>
                </c:pt>
                <c:pt idx="8">
                  <c:v>0</c:v>
                </c:pt>
                <c:pt idx="9">
                  <c:v>0</c:v>
                </c:pt>
                <c:pt idx="10">
                  <c:v>0</c:v>
                </c:pt>
                <c:pt idx="11">
                  <c:v>0</c:v>
                </c:pt>
                <c:pt idx="12">
                  <c:v>0.04</c:v>
                </c:pt>
                <c:pt idx="13">
                  <c:v>0</c:v>
                </c:pt>
                <c:pt idx="14">
                  <c:v>0</c:v>
                </c:pt>
              </c:numCache>
            </c:numRef>
          </c:val>
          <c:extLst>
            <c:ext xmlns:c16="http://schemas.microsoft.com/office/drawing/2014/chart" uri="{C3380CC4-5D6E-409C-BE32-E72D297353CC}">
              <c16:uniqueId val="{0000001B-254C-48E9-BF60-64ABA7C66ED0}"/>
            </c:ext>
          </c:extLst>
        </c:ser>
        <c:ser>
          <c:idx val="4"/>
          <c:order val="4"/>
          <c:tx>
            <c:strRef>
              <c:f>Sheet1!$G$1</c:f>
              <c:strCache>
                <c:ptCount val="1"/>
                <c:pt idx="0">
                  <c:v>tech</c:v>
                </c:pt>
              </c:strCache>
            </c:strRef>
          </c:tx>
          <c:spPr>
            <a:solidFill>
              <a:schemeClr val="accent2"/>
            </a:solidFill>
            <a:ln>
              <a:noFill/>
            </a:ln>
            <a:effectLst/>
          </c:spPr>
          <c:invertIfNegative val="0"/>
          <c:cat>
            <c:multiLvlStrRef>
              <c:f>Sheet1!$A$2:$B$16</c:f>
              <c:multiLvlStrCache>
                <c:ptCount val="15"/>
                <c:lvl>
                  <c:pt idx="0">
                    <c:v>projection</c:v>
                  </c:pt>
                  <c:pt idx="1">
                    <c:v>loss&amp;waste</c:v>
                  </c:pt>
                  <c:pt idx="2">
                    <c:v>technology</c:v>
                  </c:pt>
                  <c:pt idx="3">
                    <c:v>diets</c:v>
                  </c:pt>
                  <c:pt idx="4">
                    <c:v>combination</c:v>
                  </c:pt>
                  <c:pt idx="5">
                    <c:v>projection</c:v>
                  </c:pt>
                  <c:pt idx="6">
                    <c:v>loss&amp;waste</c:v>
                  </c:pt>
                  <c:pt idx="7">
                    <c:v>technology</c:v>
                  </c:pt>
                  <c:pt idx="8">
                    <c:v>diets</c:v>
                  </c:pt>
                  <c:pt idx="9">
                    <c:v>combination</c:v>
                  </c:pt>
                  <c:pt idx="10">
                    <c:v>projection</c:v>
                  </c:pt>
                  <c:pt idx="11">
                    <c:v>loss&amp;waste</c:v>
                  </c:pt>
                  <c:pt idx="12">
                    <c:v>technology</c:v>
                  </c:pt>
                  <c:pt idx="13">
                    <c:v>diets</c:v>
                  </c:pt>
                  <c:pt idx="14">
                    <c:v>combination</c:v>
                  </c:pt>
                </c:lvl>
                <c:lvl>
                  <c:pt idx="0">
                    <c:v>GHG emissions</c:v>
                  </c:pt>
                  <c:pt idx="5">
                    <c:v>Cropland use</c:v>
                  </c:pt>
                  <c:pt idx="10">
                    <c:v>Bluewater use</c:v>
                  </c:pt>
                </c:lvl>
              </c:multiLvlStrCache>
            </c:multiLvlStrRef>
          </c:cat>
          <c:val>
            <c:numRef>
              <c:f>Sheet1!$G$2:$G$16</c:f>
              <c:numCache>
                <c:formatCode>General</c:formatCode>
                <c:ptCount val="15"/>
                <c:pt idx="0">
                  <c:v>0</c:v>
                </c:pt>
                <c:pt idx="1">
                  <c:v>0</c:v>
                </c:pt>
                <c:pt idx="2">
                  <c:v>17.52</c:v>
                </c:pt>
                <c:pt idx="3">
                  <c:v>0</c:v>
                </c:pt>
                <c:pt idx="4">
                  <c:v>0</c:v>
                </c:pt>
                <c:pt idx="5">
                  <c:v>0</c:v>
                </c:pt>
                <c:pt idx="6">
                  <c:v>0</c:v>
                </c:pt>
                <c:pt idx="7">
                  <c:v>50.01</c:v>
                </c:pt>
                <c:pt idx="8">
                  <c:v>0</c:v>
                </c:pt>
                <c:pt idx="9">
                  <c:v>0</c:v>
                </c:pt>
                <c:pt idx="10">
                  <c:v>0</c:v>
                </c:pt>
                <c:pt idx="11">
                  <c:v>0</c:v>
                </c:pt>
                <c:pt idx="12">
                  <c:v>45.73</c:v>
                </c:pt>
                <c:pt idx="13">
                  <c:v>0</c:v>
                </c:pt>
                <c:pt idx="14">
                  <c:v>0</c:v>
                </c:pt>
              </c:numCache>
            </c:numRef>
          </c:val>
          <c:extLst>
            <c:ext xmlns:c16="http://schemas.microsoft.com/office/drawing/2014/chart" uri="{C3380CC4-5D6E-409C-BE32-E72D297353CC}">
              <c16:uniqueId val="{0000001C-254C-48E9-BF60-64ABA7C66ED0}"/>
            </c:ext>
          </c:extLst>
        </c:ser>
        <c:ser>
          <c:idx val="5"/>
          <c:order val="5"/>
          <c:tx>
            <c:strRef>
              <c:f>Sheet1!$H$1</c:f>
              <c:strCache>
                <c:ptCount val="1"/>
                <c:pt idx="0">
                  <c:v>flexitarian</c:v>
                </c:pt>
              </c:strCache>
            </c:strRef>
          </c:tx>
          <c:spPr>
            <a:solidFill>
              <a:schemeClr val="accent4">
                <a:lumMod val="40000"/>
                <a:lumOff val="60000"/>
              </a:schemeClr>
            </a:solidFill>
            <a:ln>
              <a:noFill/>
            </a:ln>
            <a:effectLst/>
          </c:spPr>
          <c:invertIfNegative val="0"/>
          <c:cat>
            <c:multiLvlStrRef>
              <c:f>Sheet1!$A$2:$B$16</c:f>
              <c:multiLvlStrCache>
                <c:ptCount val="15"/>
                <c:lvl>
                  <c:pt idx="0">
                    <c:v>projection</c:v>
                  </c:pt>
                  <c:pt idx="1">
                    <c:v>loss&amp;waste</c:v>
                  </c:pt>
                  <c:pt idx="2">
                    <c:v>technology</c:v>
                  </c:pt>
                  <c:pt idx="3">
                    <c:v>diets</c:v>
                  </c:pt>
                  <c:pt idx="4">
                    <c:v>combination</c:v>
                  </c:pt>
                  <c:pt idx="5">
                    <c:v>projection</c:v>
                  </c:pt>
                  <c:pt idx="6">
                    <c:v>loss&amp;waste</c:v>
                  </c:pt>
                  <c:pt idx="7">
                    <c:v>technology</c:v>
                  </c:pt>
                  <c:pt idx="8">
                    <c:v>diets</c:v>
                  </c:pt>
                  <c:pt idx="9">
                    <c:v>combination</c:v>
                  </c:pt>
                  <c:pt idx="10">
                    <c:v>projection</c:v>
                  </c:pt>
                  <c:pt idx="11">
                    <c:v>loss&amp;waste</c:v>
                  </c:pt>
                  <c:pt idx="12">
                    <c:v>technology</c:v>
                  </c:pt>
                  <c:pt idx="13">
                    <c:v>diets</c:v>
                  </c:pt>
                  <c:pt idx="14">
                    <c:v>combination</c:v>
                  </c:pt>
                </c:lvl>
                <c:lvl>
                  <c:pt idx="0">
                    <c:v>GHG emissions</c:v>
                  </c:pt>
                  <c:pt idx="5">
                    <c:v>Cropland use</c:v>
                  </c:pt>
                  <c:pt idx="10">
                    <c:v>Bluewater use</c:v>
                  </c:pt>
                </c:lvl>
              </c:multiLvlStrCache>
            </c:multiLvlStrRef>
          </c:cat>
          <c:val>
            <c:numRef>
              <c:f>Sheet1!$H$2:$H$16</c:f>
              <c:numCache>
                <c:formatCode>General</c:formatCode>
                <c:ptCount val="15"/>
                <c:pt idx="0">
                  <c:v>0</c:v>
                </c:pt>
                <c:pt idx="1">
                  <c:v>0</c:v>
                </c:pt>
                <c:pt idx="2">
                  <c:v>0</c:v>
                </c:pt>
                <c:pt idx="3">
                  <c:v>42.4</c:v>
                </c:pt>
                <c:pt idx="4">
                  <c:v>0</c:v>
                </c:pt>
                <c:pt idx="5">
                  <c:v>0</c:v>
                </c:pt>
                <c:pt idx="6">
                  <c:v>0</c:v>
                </c:pt>
                <c:pt idx="7">
                  <c:v>0</c:v>
                </c:pt>
                <c:pt idx="8">
                  <c:v>6.0699999999999994</c:v>
                </c:pt>
                <c:pt idx="9">
                  <c:v>0</c:v>
                </c:pt>
                <c:pt idx="10">
                  <c:v>0</c:v>
                </c:pt>
                <c:pt idx="11">
                  <c:v>0</c:v>
                </c:pt>
                <c:pt idx="12">
                  <c:v>0</c:v>
                </c:pt>
                <c:pt idx="13">
                  <c:v>10.81</c:v>
                </c:pt>
                <c:pt idx="14">
                  <c:v>0</c:v>
                </c:pt>
              </c:numCache>
            </c:numRef>
          </c:val>
          <c:extLst>
            <c:ext xmlns:c16="http://schemas.microsoft.com/office/drawing/2014/chart" uri="{C3380CC4-5D6E-409C-BE32-E72D297353CC}">
              <c16:uniqueId val="{0000001D-254C-48E9-BF60-64ABA7C66ED0}"/>
            </c:ext>
          </c:extLst>
        </c:ser>
        <c:ser>
          <c:idx val="6"/>
          <c:order val="6"/>
          <c:tx>
            <c:strRef>
              <c:f>Sheet1!$I$1</c:f>
              <c:strCache>
                <c:ptCount val="1"/>
                <c:pt idx="0">
                  <c:v>guidelines</c:v>
                </c:pt>
              </c:strCache>
            </c:strRef>
          </c:tx>
          <c:spPr>
            <a:solidFill>
              <a:schemeClr val="accent4"/>
            </a:solidFill>
            <a:ln>
              <a:noFill/>
            </a:ln>
            <a:effectLst/>
          </c:spPr>
          <c:invertIfNegative val="0"/>
          <c:cat>
            <c:multiLvlStrRef>
              <c:f>Sheet1!$A$2:$B$16</c:f>
              <c:multiLvlStrCache>
                <c:ptCount val="15"/>
                <c:lvl>
                  <c:pt idx="0">
                    <c:v>projection</c:v>
                  </c:pt>
                  <c:pt idx="1">
                    <c:v>loss&amp;waste</c:v>
                  </c:pt>
                  <c:pt idx="2">
                    <c:v>technology</c:v>
                  </c:pt>
                  <c:pt idx="3">
                    <c:v>diets</c:v>
                  </c:pt>
                  <c:pt idx="4">
                    <c:v>combination</c:v>
                  </c:pt>
                  <c:pt idx="5">
                    <c:v>projection</c:v>
                  </c:pt>
                  <c:pt idx="6">
                    <c:v>loss&amp;waste</c:v>
                  </c:pt>
                  <c:pt idx="7">
                    <c:v>technology</c:v>
                  </c:pt>
                  <c:pt idx="8">
                    <c:v>diets</c:v>
                  </c:pt>
                  <c:pt idx="9">
                    <c:v>combination</c:v>
                  </c:pt>
                  <c:pt idx="10">
                    <c:v>projection</c:v>
                  </c:pt>
                  <c:pt idx="11">
                    <c:v>loss&amp;waste</c:v>
                  </c:pt>
                  <c:pt idx="12">
                    <c:v>technology</c:v>
                  </c:pt>
                  <c:pt idx="13">
                    <c:v>diets</c:v>
                  </c:pt>
                  <c:pt idx="14">
                    <c:v>combination</c:v>
                  </c:pt>
                </c:lvl>
                <c:lvl>
                  <c:pt idx="0">
                    <c:v>GHG emissions</c:v>
                  </c:pt>
                  <c:pt idx="5">
                    <c:v>Cropland use</c:v>
                  </c:pt>
                  <c:pt idx="10">
                    <c:v>Bluewater use</c:v>
                  </c:pt>
                </c:lvl>
              </c:multiLvlStrCache>
            </c:multiLvlStrRef>
          </c:cat>
          <c:val>
            <c:numRef>
              <c:f>Sheet1!$I$2:$I$16</c:f>
              <c:numCache>
                <c:formatCode>General</c:formatCode>
                <c:ptCount val="15"/>
                <c:pt idx="0">
                  <c:v>0</c:v>
                </c:pt>
                <c:pt idx="1">
                  <c:v>0</c:v>
                </c:pt>
                <c:pt idx="2">
                  <c:v>0</c:v>
                </c:pt>
                <c:pt idx="3">
                  <c:v>54.61</c:v>
                </c:pt>
                <c:pt idx="4">
                  <c:v>0</c:v>
                </c:pt>
                <c:pt idx="5">
                  <c:v>0</c:v>
                </c:pt>
                <c:pt idx="6">
                  <c:v>0</c:v>
                </c:pt>
                <c:pt idx="7">
                  <c:v>0</c:v>
                </c:pt>
                <c:pt idx="8">
                  <c:v>12.21</c:v>
                </c:pt>
                <c:pt idx="9">
                  <c:v>0</c:v>
                </c:pt>
                <c:pt idx="10">
                  <c:v>0</c:v>
                </c:pt>
                <c:pt idx="11">
                  <c:v>0</c:v>
                </c:pt>
                <c:pt idx="12">
                  <c:v>0</c:v>
                </c:pt>
                <c:pt idx="13">
                  <c:v>7.5399999999999991</c:v>
                </c:pt>
                <c:pt idx="14">
                  <c:v>0</c:v>
                </c:pt>
              </c:numCache>
            </c:numRef>
          </c:val>
          <c:extLst>
            <c:ext xmlns:c16="http://schemas.microsoft.com/office/drawing/2014/chart" uri="{C3380CC4-5D6E-409C-BE32-E72D297353CC}">
              <c16:uniqueId val="{0000001E-254C-48E9-BF60-64ABA7C66ED0}"/>
            </c:ext>
          </c:extLst>
        </c:ser>
        <c:ser>
          <c:idx val="7"/>
          <c:order val="7"/>
          <c:tx>
            <c:strRef>
              <c:f>Sheet1!$J$1</c:f>
              <c:strCache>
                <c:ptCount val="1"/>
                <c:pt idx="0">
                  <c:v>comb(high)</c:v>
                </c:pt>
              </c:strCache>
            </c:strRef>
          </c:tx>
          <c:spPr>
            <a:solidFill>
              <a:schemeClr val="tx2">
                <a:lumMod val="20000"/>
                <a:lumOff val="80000"/>
              </a:schemeClr>
            </a:solidFill>
            <a:ln>
              <a:noFill/>
            </a:ln>
            <a:effectLst/>
          </c:spPr>
          <c:invertIfNegative val="0"/>
          <c:cat>
            <c:multiLvlStrRef>
              <c:f>Sheet1!$A$2:$B$16</c:f>
              <c:multiLvlStrCache>
                <c:ptCount val="15"/>
                <c:lvl>
                  <c:pt idx="0">
                    <c:v>projection</c:v>
                  </c:pt>
                  <c:pt idx="1">
                    <c:v>loss&amp;waste</c:v>
                  </c:pt>
                  <c:pt idx="2">
                    <c:v>technology</c:v>
                  </c:pt>
                  <c:pt idx="3">
                    <c:v>diets</c:v>
                  </c:pt>
                  <c:pt idx="4">
                    <c:v>combination</c:v>
                  </c:pt>
                  <c:pt idx="5">
                    <c:v>projection</c:v>
                  </c:pt>
                  <c:pt idx="6">
                    <c:v>loss&amp;waste</c:v>
                  </c:pt>
                  <c:pt idx="7">
                    <c:v>technology</c:v>
                  </c:pt>
                  <c:pt idx="8">
                    <c:v>diets</c:v>
                  </c:pt>
                  <c:pt idx="9">
                    <c:v>combination</c:v>
                  </c:pt>
                  <c:pt idx="10">
                    <c:v>projection</c:v>
                  </c:pt>
                  <c:pt idx="11">
                    <c:v>loss&amp;waste</c:v>
                  </c:pt>
                  <c:pt idx="12">
                    <c:v>technology</c:v>
                  </c:pt>
                  <c:pt idx="13">
                    <c:v>diets</c:v>
                  </c:pt>
                  <c:pt idx="14">
                    <c:v>combination</c:v>
                  </c:pt>
                </c:lvl>
                <c:lvl>
                  <c:pt idx="0">
                    <c:v>GHG emissions</c:v>
                  </c:pt>
                  <c:pt idx="5">
                    <c:v>Cropland use</c:v>
                  </c:pt>
                  <c:pt idx="10">
                    <c:v>Bluewater use</c:v>
                  </c:pt>
                </c:lvl>
              </c:multiLvlStrCache>
            </c:multiLvlStrRef>
          </c:cat>
          <c:val>
            <c:numRef>
              <c:f>Sheet1!$J$2:$J$16</c:f>
              <c:numCache>
                <c:formatCode>General</c:formatCode>
                <c:ptCount val="15"/>
                <c:pt idx="0">
                  <c:v>0</c:v>
                </c:pt>
                <c:pt idx="1">
                  <c:v>0</c:v>
                </c:pt>
                <c:pt idx="2">
                  <c:v>0</c:v>
                </c:pt>
                <c:pt idx="3">
                  <c:v>0</c:v>
                </c:pt>
                <c:pt idx="4">
                  <c:v>42.52</c:v>
                </c:pt>
                <c:pt idx="5">
                  <c:v>0</c:v>
                </c:pt>
                <c:pt idx="6">
                  <c:v>0</c:v>
                </c:pt>
                <c:pt idx="7">
                  <c:v>0</c:v>
                </c:pt>
                <c:pt idx="8">
                  <c:v>0</c:v>
                </c:pt>
                <c:pt idx="9">
                  <c:v>21.959999999999997</c:v>
                </c:pt>
                <c:pt idx="10">
                  <c:v>0</c:v>
                </c:pt>
                <c:pt idx="11">
                  <c:v>0</c:v>
                </c:pt>
                <c:pt idx="12">
                  <c:v>0</c:v>
                </c:pt>
                <c:pt idx="13">
                  <c:v>0</c:v>
                </c:pt>
                <c:pt idx="14">
                  <c:v>13.74</c:v>
                </c:pt>
              </c:numCache>
            </c:numRef>
          </c:val>
          <c:extLst>
            <c:ext xmlns:c16="http://schemas.microsoft.com/office/drawing/2014/chart" uri="{C3380CC4-5D6E-409C-BE32-E72D297353CC}">
              <c16:uniqueId val="{0000001F-254C-48E9-BF60-64ABA7C66ED0}"/>
            </c:ext>
          </c:extLst>
        </c:ser>
        <c:ser>
          <c:idx val="8"/>
          <c:order val="8"/>
          <c:tx>
            <c:strRef>
              <c:f>Sheet1!$K$1</c:f>
              <c:strCache>
                <c:ptCount val="1"/>
                <c:pt idx="0">
                  <c:v>comb(med)</c:v>
                </c:pt>
              </c:strCache>
            </c:strRef>
          </c:tx>
          <c:spPr>
            <a:solidFill>
              <a:srgbClr val="0070C0"/>
            </a:solidFill>
            <a:ln>
              <a:noFill/>
            </a:ln>
            <a:effectLst/>
          </c:spPr>
          <c:invertIfNegative val="0"/>
          <c:cat>
            <c:multiLvlStrRef>
              <c:f>Sheet1!$A$2:$B$16</c:f>
              <c:multiLvlStrCache>
                <c:ptCount val="15"/>
                <c:lvl>
                  <c:pt idx="0">
                    <c:v>projection</c:v>
                  </c:pt>
                  <c:pt idx="1">
                    <c:v>loss&amp;waste</c:v>
                  </c:pt>
                  <c:pt idx="2">
                    <c:v>technology</c:v>
                  </c:pt>
                  <c:pt idx="3">
                    <c:v>diets</c:v>
                  </c:pt>
                  <c:pt idx="4">
                    <c:v>combination</c:v>
                  </c:pt>
                  <c:pt idx="5">
                    <c:v>projection</c:v>
                  </c:pt>
                  <c:pt idx="6">
                    <c:v>loss&amp;waste</c:v>
                  </c:pt>
                  <c:pt idx="7">
                    <c:v>technology</c:v>
                  </c:pt>
                  <c:pt idx="8">
                    <c:v>diets</c:v>
                  </c:pt>
                  <c:pt idx="9">
                    <c:v>combination</c:v>
                  </c:pt>
                  <c:pt idx="10">
                    <c:v>projection</c:v>
                  </c:pt>
                  <c:pt idx="11">
                    <c:v>loss&amp;waste</c:v>
                  </c:pt>
                  <c:pt idx="12">
                    <c:v>technology</c:v>
                  </c:pt>
                  <c:pt idx="13">
                    <c:v>diets</c:v>
                  </c:pt>
                  <c:pt idx="14">
                    <c:v>combination</c:v>
                  </c:pt>
                </c:lvl>
                <c:lvl>
                  <c:pt idx="0">
                    <c:v>GHG emissions</c:v>
                  </c:pt>
                  <c:pt idx="5">
                    <c:v>Cropland use</c:v>
                  </c:pt>
                  <c:pt idx="10">
                    <c:v>Bluewater use</c:v>
                  </c:pt>
                </c:lvl>
              </c:multiLvlStrCache>
            </c:multiLvlStrRef>
          </c:cat>
          <c:val>
            <c:numRef>
              <c:f>Sheet1!$K$2:$K$16</c:f>
              <c:numCache>
                <c:formatCode>General</c:formatCode>
                <c:ptCount val="15"/>
                <c:pt idx="0">
                  <c:v>0</c:v>
                </c:pt>
                <c:pt idx="1">
                  <c:v>0</c:v>
                </c:pt>
                <c:pt idx="2">
                  <c:v>0</c:v>
                </c:pt>
                <c:pt idx="3">
                  <c:v>0</c:v>
                </c:pt>
                <c:pt idx="4">
                  <c:v>75.62</c:v>
                </c:pt>
                <c:pt idx="5">
                  <c:v>0</c:v>
                </c:pt>
                <c:pt idx="6">
                  <c:v>0</c:v>
                </c:pt>
                <c:pt idx="7">
                  <c:v>0</c:v>
                </c:pt>
                <c:pt idx="8">
                  <c:v>0</c:v>
                </c:pt>
                <c:pt idx="9">
                  <c:v>74.91</c:v>
                </c:pt>
                <c:pt idx="10">
                  <c:v>0</c:v>
                </c:pt>
                <c:pt idx="11">
                  <c:v>0</c:v>
                </c:pt>
                <c:pt idx="12">
                  <c:v>0</c:v>
                </c:pt>
                <c:pt idx="13">
                  <c:v>0</c:v>
                </c:pt>
                <c:pt idx="14">
                  <c:v>69.150000000000006</c:v>
                </c:pt>
              </c:numCache>
            </c:numRef>
          </c:val>
          <c:extLst>
            <c:ext xmlns:c16="http://schemas.microsoft.com/office/drawing/2014/chart" uri="{C3380CC4-5D6E-409C-BE32-E72D297353CC}">
              <c16:uniqueId val="{00000020-254C-48E9-BF60-64ABA7C66ED0}"/>
            </c:ext>
          </c:extLst>
        </c:ser>
        <c:dLbls>
          <c:showLegendKey val="0"/>
          <c:showVal val="0"/>
          <c:showCatName val="0"/>
          <c:showSerName val="0"/>
          <c:showPercent val="0"/>
          <c:showBubbleSize val="0"/>
        </c:dLbls>
        <c:gapWidth val="150"/>
        <c:overlap val="100"/>
        <c:axId val="656892840"/>
        <c:axId val="656888576"/>
        <c:extLst>
          <c:ext xmlns:c15="http://schemas.microsoft.com/office/drawing/2012/chart" uri="{02D57815-91ED-43cb-92C2-25804820EDAC}">
            <c15:filteredBarSeries>
              <c15:ser>
                <c:idx val="9"/>
                <c:order val="9"/>
                <c:tx>
                  <c:strRef>
                    <c:extLst>
                      <c:ext uri="{02D57815-91ED-43cb-92C2-25804820EDAC}">
                        <c15:formulaRef>
                          <c15:sqref>Sheet1!$L$1</c15:sqref>
                        </c15:formulaRef>
                      </c:ext>
                    </c:extLst>
                    <c:strCache>
                      <c:ptCount val="1"/>
                      <c:pt idx="0">
                        <c:v>boundary</c:v>
                      </c:pt>
                    </c:strCache>
                  </c:strRef>
                </c:tx>
                <c:spPr>
                  <a:solidFill>
                    <a:schemeClr val="accent4">
                      <a:lumMod val="60000"/>
                    </a:schemeClr>
                  </a:solidFill>
                  <a:ln>
                    <a:noFill/>
                  </a:ln>
                  <a:effectLst/>
                </c:spPr>
                <c:invertIfNegative val="0"/>
                <c:cat>
                  <c:multiLvlStrRef>
                    <c:extLst>
                      <c:ext uri="{02D57815-91ED-43cb-92C2-25804820EDAC}">
                        <c15:formulaRef>
                          <c15:sqref>Sheet1!$A$2:$B$16</c15:sqref>
                        </c15:formulaRef>
                      </c:ext>
                    </c:extLst>
                    <c:multiLvlStrCache>
                      <c:ptCount val="15"/>
                      <c:lvl>
                        <c:pt idx="0">
                          <c:v>projection</c:v>
                        </c:pt>
                        <c:pt idx="1">
                          <c:v>loss&amp;waste</c:v>
                        </c:pt>
                        <c:pt idx="2">
                          <c:v>technology</c:v>
                        </c:pt>
                        <c:pt idx="3">
                          <c:v>diets</c:v>
                        </c:pt>
                        <c:pt idx="4">
                          <c:v>combination</c:v>
                        </c:pt>
                        <c:pt idx="5">
                          <c:v>projection</c:v>
                        </c:pt>
                        <c:pt idx="6">
                          <c:v>loss&amp;waste</c:v>
                        </c:pt>
                        <c:pt idx="7">
                          <c:v>technology</c:v>
                        </c:pt>
                        <c:pt idx="8">
                          <c:v>diets</c:v>
                        </c:pt>
                        <c:pt idx="9">
                          <c:v>combination</c:v>
                        </c:pt>
                        <c:pt idx="10">
                          <c:v>projection</c:v>
                        </c:pt>
                        <c:pt idx="11">
                          <c:v>loss&amp;waste</c:v>
                        </c:pt>
                        <c:pt idx="12">
                          <c:v>technology</c:v>
                        </c:pt>
                        <c:pt idx="13">
                          <c:v>diets</c:v>
                        </c:pt>
                        <c:pt idx="14">
                          <c:v>combination</c:v>
                        </c:pt>
                      </c:lvl>
                      <c:lvl>
                        <c:pt idx="0">
                          <c:v>GHG emissions</c:v>
                        </c:pt>
                        <c:pt idx="5">
                          <c:v>Cropland use</c:v>
                        </c:pt>
                        <c:pt idx="10">
                          <c:v>Bluewater use</c:v>
                        </c:pt>
                      </c:lvl>
                    </c:multiLvlStrCache>
                  </c:multiLvlStrRef>
                </c:cat>
                <c:val>
                  <c:numRef>
                    <c:extLst>
                      <c:ext uri="{02D57815-91ED-43cb-92C2-25804820EDAC}">
                        <c15:formulaRef>
                          <c15:sqref>Sheet1!$L$2:$L$16</c15:sqref>
                        </c15:formulaRef>
                      </c:ext>
                    </c:extLst>
                    <c:numCache>
                      <c:formatCode>General</c:formatCode>
                      <c:ptCount val="15"/>
                      <c:pt idx="0">
                        <c:v>0</c:v>
                      </c:pt>
                      <c:pt idx="1">
                        <c:v>0</c:v>
                      </c:pt>
                      <c:pt idx="2">
                        <c:v>0</c:v>
                      </c:pt>
                      <c:pt idx="3">
                        <c:v>0</c:v>
                      </c:pt>
                      <c:pt idx="4">
                        <c:v>89.282977223261099</c:v>
                      </c:pt>
                      <c:pt idx="5">
                        <c:v>0</c:v>
                      </c:pt>
                      <c:pt idx="6">
                        <c:v>0</c:v>
                      </c:pt>
                      <c:pt idx="7">
                        <c:v>0</c:v>
                      </c:pt>
                      <c:pt idx="8">
                        <c:v>0</c:v>
                      </c:pt>
                      <c:pt idx="9">
                        <c:v>100</c:v>
                      </c:pt>
                      <c:pt idx="10">
                        <c:v>0</c:v>
                      </c:pt>
                      <c:pt idx="11">
                        <c:v>0</c:v>
                      </c:pt>
                      <c:pt idx="12">
                        <c:v>0</c:v>
                      </c:pt>
                      <c:pt idx="13">
                        <c:v>0</c:v>
                      </c:pt>
                      <c:pt idx="14">
                        <c:v>109.76087808702471</c:v>
                      </c:pt>
                    </c:numCache>
                  </c:numRef>
                </c:val>
                <c:extLst>
                  <c:ext xmlns:c16="http://schemas.microsoft.com/office/drawing/2014/chart" uri="{C3380CC4-5D6E-409C-BE32-E72D297353CC}">
                    <c16:uniqueId val="{00000021-254C-48E9-BF60-64ABA7C66ED0}"/>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Sheet1!$M$1</c15:sqref>
                        </c15:formulaRef>
                      </c:ext>
                    </c:extLst>
                    <c:strCache>
                      <c:ptCount val="1"/>
                      <c:pt idx="0">
                        <c:v>PB(low)</c:v>
                      </c:pt>
                    </c:strCache>
                  </c:strRef>
                </c:tx>
                <c:spPr>
                  <a:solidFill>
                    <a:schemeClr val="accent5">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Sheet1!$A$2:$B$16</c15:sqref>
                        </c15:formulaRef>
                      </c:ext>
                    </c:extLst>
                    <c:multiLvlStrCache>
                      <c:ptCount val="15"/>
                      <c:lvl>
                        <c:pt idx="0">
                          <c:v>projection</c:v>
                        </c:pt>
                        <c:pt idx="1">
                          <c:v>loss&amp;waste</c:v>
                        </c:pt>
                        <c:pt idx="2">
                          <c:v>technology</c:v>
                        </c:pt>
                        <c:pt idx="3">
                          <c:v>diets</c:v>
                        </c:pt>
                        <c:pt idx="4">
                          <c:v>combination</c:v>
                        </c:pt>
                        <c:pt idx="5">
                          <c:v>projection</c:v>
                        </c:pt>
                        <c:pt idx="6">
                          <c:v>loss&amp;waste</c:v>
                        </c:pt>
                        <c:pt idx="7">
                          <c:v>technology</c:v>
                        </c:pt>
                        <c:pt idx="8">
                          <c:v>diets</c:v>
                        </c:pt>
                        <c:pt idx="9">
                          <c:v>combination</c:v>
                        </c:pt>
                        <c:pt idx="10">
                          <c:v>projection</c:v>
                        </c:pt>
                        <c:pt idx="11">
                          <c:v>loss&amp;waste</c:v>
                        </c:pt>
                        <c:pt idx="12">
                          <c:v>technology</c:v>
                        </c:pt>
                        <c:pt idx="13">
                          <c:v>diets</c:v>
                        </c:pt>
                        <c:pt idx="14">
                          <c:v>combination</c:v>
                        </c:pt>
                      </c:lvl>
                      <c:lvl>
                        <c:pt idx="0">
                          <c:v>GHG emissions</c:v>
                        </c:pt>
                        <c:pt idx="5">
                          <c:v>Cropland use</c:v>
                        </c:pt>
                        <c:pt idx="10">
                          <c:v>Bluewater use</c:v>
                        </c:pt>
                      </c:lvl>
                    </c:multiLvlStrCache>
                  </c:multiLvlStrRef>
                </c:cat>
                <c:val>
                  <c:numRef>
                    <c:extLst xmlns:c15="http://schemas.microsoft.com/office/drawing/2012/chart">
                      <c:ext xmlns:c15="http://schemas.microsoft.com/office/drawing/2012/chart" uri="{02D57815-91ED-43cb-92C2-25804820EDAC}">
                        <c15:formulaRef>
                          <c15:sqref>Sheet1!$M$2:$M$16</c15:sqref>
                        </c15:formulaRef>
                      </c:ext>
                    </c:extLst>
                    <c:numCache>
                      <c:formatCode>General</c:formatCode>
                      <c:ptCount val="15"/>
                      <c:pt idx="0">
                        <c:v>0</c:v>
                      </c:pt>
                      <c:pt idx="1">
                        <c:v>0</c:v>
                      </c:pt>
                      <c:pt idx="2">
                        <c:v>0</c:v>
                      </c:pt>
                      <c:pt idx="3">
                        <c:v>0</c:v>
                      </c:pt>
                      <c:pt idx="4">
                        <c:v>7.2805861255019755</c:v>
                      </c:pt>
                      <c:pt idx="5">
                        <c:v>0</c:v>
                      </c:pt>
                      <c:pt idx="6">
                        <c:v>0</c:v>
                      </c:pt>
                      <c:pt idx="7">
                        <c:v>0</c:v>
                      </c:pt>
                      <c:pt idx="8">
                        <c:v>0</c:v>
                      </c:pt>
                      <c:pt idx="9">
                        <c:v>16.000000000000004</c:v>
                      </c:pt>
                      <c:pt idx="10">
                        <c:v>0</c:v>
                      </c:pt>
                      <c:pt idx="11">
                        <c:v>0</c:v>
                      </c:pt>
                      <c:pt idx="12">
                        <c:v>0</c:v>
                      </c:pt>
                      <c:pt idx="13">
                        <c:v>0</c:v>
                      </c:pt>
                      <c:pt idx="14">
                        <c:v>66.640533124265005</c:v>
                      </c:pt>
                    </c:numCache>
                  </c:numRef>
                </c:val>
                <c:extLst xmlns:c15="http://schemas.microsoft.com/office/drawing/2012/chart">
                  <c:ext xmlns:c16="http://schemas.microsoft.com/office/drawing/2014/chart" uri="{C3380CC4-5D6E-409C-BE32-E72D297353CC}">
                    <c16:uniqueId val="{00000022-254C-48E9-BF60-64ABA7C66ED0}"/>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Sheet1!$N$1</c15:sqref>
                        </c15:formulaRef>
                      </c:ext>
                    </c:extLst>
                    <c:strCache>
                      <c:ptCount val="1"/>
                      <c:pt idx="0">
                        <c:v>PB(high)</c:v>
                      </c:pt>
                    </c:strCache>
                  </c:strRef>
                </c:tx>
                <c:spPr>
                  <a:solidFill>
                    <a:schemeClr val="accent6">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Sheet1!$A$2:$B$16</c15:sqref>
                        </c15:formulaRef>
                      </c:ext>
                    </c:extLst>
                    <c:multiLvlStrCache>
                      <c:ptCount val="15"/>
                      <c:lvl>
                        <c:pt idx="0">
                          <c:v>projection</c:v>
                        </c:pt>
                        <c:pt idx="1">
                          <c:v>loss&amp;waste</c:v>
                        </c:pt>
                        <c:pt idx="2">
                          <c:v>technology</c:v>
                        </c:pt>
                        <c:pt idx="3">
                          <c:v>diets</c:v>
                        </c:pt>
                        <c:pt idx="4">
                          <c:v>combination</c:v>
                        </c:pt>
                        <c:pt idx="5">
                          <c:v>projection</c:v>
                        </c:pt>
                        <c:pt idx="6">
                          <c:v>loss&amp;waste</c:v>
                        </c:pt>
                        <c:pt idx="7">
                          <c:v>technology</c:v>
                        </c:pt>
                        <c:pt idx="8">
                          <c:v>diets</c:v>
                        </c:pt>
                        <c:pt idx="9">
                          <c:v>combination</c:v>
                        </c:pt>
                        <c:pt idx="10">
                          <c:v>projection</c:v>
                        </c:pt>
                        <c:pt idx="11">
                          <c:v>loss&amp;waste</c:v>
                        </c:pt>
                        <c:pt idx="12">
                          <c:v>technology</c:v>
                        </c:pt>
                        <c:pt idx="13">
                          <c:v>diets</c:v>
                        </c:pt>
                        <c:pt idx="14">
                          <c:v>combination</c:v>
                        </c:pt>
                      </c:lvl>
                      <c:lvl>
                        <c:pt idx="0">
                          <c:v>GHG emissions</c:v>
                        </c:pt>
                        <c:pt idx="5">
                          <c:v>Cropland use</c:v>
                        </c:pt>
                        <c:pt idx="10">
                          <c:v>Bluewater use</c:v>
                        </c:pt>
                      </c:lvl>
                    </c:multiLvlStrCache>
                  </c:multiLvlStrRef>
                </c:cat>
                <c:val>
                  <c:numRef>
                    <c:extLst xmlns:c15="http://schemas.microsoft.com/office/drawing/2012/chart">
                      <c:ext xmlns:c15="http://schemas.microsoft.com/office/drawing/2012/chart" uri="{02D57815-91ED-43cb-92C2-25804820EDAC}">
                        <c15:formulaRef>
                          <c15:sqref>Sheet1!$N$2:$N$16</c15:sqref>
                        </c15:formulaRef>
                      </c:ext>
                    </c:extLst>
                    <c:numCache>
                      <c:formatCode>General</c:formatCode>
                      <c:ptCount val="15"/>
                      <c:pt idx="0">
                        <c:v>0</c:v>
                      </c:pt>
                      <c:pt idx="1">
                        <c:v>0</c:v>
                      </c:pt>
                      <c:pt idx="2">
                        <c:v>0</c:v>
                      </c:pt>
                      <c:pt idx="3">
                        <c:v>0</c:v>
                      </c:pt>
                      <c:pt idx="4">
                        <c:v>12.262039790319113</c:v>
                      </c:pt>
                      <c:pt idx="5">
                        <c:v>0</c:v>
                      </c:pt>
                      <c:pt idx="6">
                        <c:v>0</c:v>
                      </c:pt>
                      <c:pt idx="7">
                        <c:v>0</c:v>
                      </c:pt>
                      <c:pt idx="8">
                        <c:v>0</c:v>
                      </c:pt>
                      <c:pt idx="9">
                        <c:v>15.999999999999993</c:v>
                      </c:pt>
                      <c:pt idx="10">
                        <c:v>0</c:v>
                      </c:pt>
                      <c:pt idx="11">
                        <c:v>0</c:v>
                      </c:pt>
                      <c:pt idx="12">
                        <c:v>0</c:v>
                      </c:pt>
                      <c:pt idx="13">
                        <c:v>0</c:v>
                      </c:pt>
                      <c:pt idx="14">
                        <c:v>66.640533124264991</c:v>
                      </c:pt>
                    </c:numCache>
                  </c:numRef>
                </c:val>
                <c:extLst xmlns:c15="http://schemas.microsoft.com/office/drawing/2012/chart">
                  <c:ext xmlns:c16="http://schemas.microsoft.com/office/drawing/2014/chart" uri="{C3380CC4-5D6E-409C-BE32-E72D297353CC}">
                    <c16:uniqueId val="{00000023-254C-48E9-BF60-64ABA7C66ED0}"/>
                  </c:ext>
                </c:extLst>
              </c15:ser>
            </c15:filteredBarSeries>
          </c:ext>
        </c:extLst>
      </c:barChart>
      <c:catAx>
        <c:axId val="656892840"/>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56888576"/>
        <c:crosses val="autoZero"/>
        <c:auto val="1"/>
        <c:lblAlgn val="ctr"/>
        <c:lblOffset val="100"/>
        <c:noMultiLvlLbl val="0"/>
      </c:catAx>
      <c:valAx>
        <c:axId val="656888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Environmental pressure </a:t>
                </a:r>
              </a:p>
              <a:p>
                <a:pPr>
                  <a:defRPr sz="1100"/>
                </a:pPr>
                <a:r>
                  <a:rPr lang="en-US" sz="1100"/>
                  <a:t>(percentage of</a:t>
                </a:r>
                <a:r>
                  <a:rPr lang="en-US" sz="1100" baseline="0"/>
                  <a:t> present impact)</a:t>
                </a:r>
                <a:endParaRPr lang="en-US" sz="1100"/>
              </a:p>
            </c:rich>
          </c:tx>
          <c:layout>
            <c:manualLayout>
              <c:xMode val="edge"/>
              <c:yMode val="edge"/>
              <c:x val="2.5462962962962962E-2"/>
              <c:y val="0.37723376075217957"/>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892840"/>
        <c:crosses val="autoZero"/>
        <c:crossBetween val="midCat"/>
        <c:majorUnit val="50"/>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'Asia Economic Growth Graph'!$A$5</c:f>
              <c:strCache>
                <c:ptCount val="1"/>
                <c:pt idx="0">
                  <c:v>China </c:v>
                </c:pt>
              </c:strCache>
            </c:strRef>
          </c:tx>
          <c:spPr>
            <a:ln w="28575" cap="rnd">
              <a:solidFill>
                <a:schemeClr val="accent1"/>
              </a:solidFill>
              <a:round/>
            </a:ln>
            <a:effectLst/>
          </c:spPr>
          <c:marker>
            <c:symbol val="none"/>
          </c:marker>
          <c:cat>
            <c:numRef>
              <c:f>'Asia Economic Growth Graph'!$B$4:$F$4</c:f>
              <c:numCache>
                <c:formatCode>General</c:formatCode>
                <c:ptCount val="5"/>
                <c:pt idx="0">
                  <c:v>2018</c:v>
                </c:pt>
                <c:pt idx="1">
                  <c:v>2019</c:v>
                </c:pt>
                <c:pt idx="2">
                  <c:v>2020</c:v>
                </c:pt>
                <c:pt idx="3">
                  <c:v>2021</c:v>
                </c:pt>
                <c:pt idx="4">
                  <c:v>2022</c:v>
                </c:pt>
              </c:numCache>
            </c:numRef>
          </c:cat>
          <c:val>
            <c:numRef>
              <c:f>'Asia Economic Growth Graph'!$B$5:$F$5</c:f>
              <c:numCache>
                <c:formatCode>General</c:formatCode>
                <c:ptCount val="5"/>
                <c:pt idx="0">
                  <c:v>6.7</c:v>
                </c:pt>
                <c:pt idx="1">
                  <c:v>6</c:v>
                </c:pt>
                <c:pt idx="2">
                  <c:v>2.2999999999999998</c:v>
                </c:pt>
                <c:pt idx="3">
                  <c:v>8.1</c:v>
                </c:pt>
                <c:pt idx="4">
                  <c:v>5.5</c:v>
                </c:pt>
              </c:numCache>
            </c:numRef>
          </c:val>
          <c:smooth val="0"/>
          <c:extLst>
            <c:ext xmlns:c16="http://schemas.microsoft.com/office/drawing/2014/chart" uri="{C3380CC4-5D6E-409C-BE32-E72D297353CC}">
              <c16:uniqueId val="{00000000-64F0-44E1-B00F-CC5C06FEE134}"/>
            </c:ext>
          </c:extLst>
        </c:ser>
        <c:ser>
          <c:idx val="1"/>
          <c:order val="1"/>
          <c:tx>
            <c:strRef>
              <c:f>'Asia Economic Growth Graph'!$A$6</c:f>
              <c:strCache>
                <c:ptCount val="1"/>
                <c:pt idx="0">
                  <c:v>Central Asia </c:v>
                </c:pt>
              </c:strCache>
            </c:strRef>
          </c:tx>
          <c:spPr>
            <a:ln w="28575" cap="rnd">
              <a:solidFill>
                <a:schemeClr val="accent2"/>
              </a:solidFill>
              <a:round/>
            </a:ln>
            <a:effectLst/>
          </c:spPr>
          <c:marker>
            <c:symbol val="none"/>
          </c:marker>
          <c:cat>
            <c:numRef>
              <c:f>'Asia Economic Growth Graph'!$B$4:$F$4</c:f>
              <c:numCache>
                <c:formatCode>General</c:formatCode>
                <c:ptCount val="5"/>
                <c:pt idx="0">
                  <c:v>2018</c:v>
                </c:pt>
                <c:pt idx="1">
                  <c:v>2019</c:v>
                </c:pt>
                <c:pt idx="2">
                  <c:v>2020</c:v>
                </c:pt>
                <c:pt idx="3">
                  <c:v>2021</c:v>
                </c:pt>
                <c:pt idx="4">
                  <c:v>2022</c:v>
                </c:pt>
              </c:numCache>
            </c:numRef>
          </c:cat>
          <c:val>
            <c:numRef>
              <c:f>'Asia Economic Growth Graph'!$B$6:$F$6</c:f>
              <c:numCache>
                <c:formatCode>General</c:formatCode>
                <c:ptCount val="5"/>
                <c:pt idx="0">
                  <c:v>5.2</c:v>
                </c:pt>
                <c:pt idx="1">
                  <c:v>7.6</c:v>
                </c:pt>
                <c:pt idx="2">
                  <c:v>-7.4</c:v>
                </c:pt>
                <c:pt idx="3">
                  <c:v>5.2</c:v>
                </c:pt>
                <c:pt idx="4">
                  <c:v>3.5</c:v>
                </c:pt>
              </c:numCache>
            </c:numRef>
          </c:val>
          <c:smooth val="0"/>
          <c:extLst>
            <c:ext xmlns:c16="http://schemas.microsoft.com/office/drawing/2014/chart" uri="{C3380CC4-5D6E-409C-BE32-E72D297353CC}">
              <c16:uniqueId val="{00000001-64F0-44E1-B00F-CC5C06FEE134}"/>
            </c:ext>
          </c:extLst>
        </c:ser>
        <c:ser>
          <c:idx val="2"/>
          <c:order val="2"/>
          <c:tx>
            <c:strRef>
              <c:f>'Asia Economic Growth Graph'!$A$7</c:f>
              <c:strCache>
                <c:ptCount val="1"/>
                <c:pt idx="0">
                  <c:v>South Asia </c:v>
                </c:pt>
              </c:strCache>
            </c:strRef>
          </c:tx>
          <c:spPr>
            <a:ln w="28575" cap="rnd">
              <a:solidFill>
                <a:schemeClr val="accent3"/>
              </a:solidFill>
              <a:round/>
            </a:ln>
            <a:effectLst/>
          </c:spPr>
          <c:marker>
            <c:symbol val="none"/>
          </c:marker>
          <c:cat>
            <c:numRef>
              <c:f>'Asia Economic Growth Graph'!$B$4:$F$4</c:f>
              <c:numCache>
                <c:formatCode>General</c:formatCode>
                <c:ptCount val="5"/>
                <c:pt idx="0">
                  <c:v>2018</c:v>
                </c:pt>
                <c:pt idx="1">
                  <c:v>2019</c:v>
                </c:pt>
                <c:pt idx="2">
                  <c:v>2020</c:v>
                </c:pt>
                <c:pt idx="3">
                  <c:v>2021</c:v>
                </c:pt>
                <c:pt idx="4">
                  <c:v>2022</c:v>
                </c:pt>
              </c:numCache>
            </c:numRef>
          </c:cat>
          <c:val>
            <c:numRef>
              <c:f>'Asia Economic Growth Graph'!$B$7:$F$7</c:f>
              <c:numCache>
                <c:formatCode>General</c:formatCode>
                <c:ptCount val="5"/>
                <c:pt idx="0">
                  <c:v>6.4</c:v>
                </c:pt>
                <c:pt idx="1">
                  <c:v>4.2</c:v>
                </c:pt>
                <c:pt idx="2">
                  <c:v>-5.6</c:v>
                </c:pt>
                <c:pt idx="3">
                  <c:v>8.8000000000000007</c:v>
                </c:pt>
                <c:pt idx="4">
                  <c:v>7</c:v>
                </c:pt>
              </c:numCache>
            </c:numRef>
          </c:val>
          <c:smooth val="0"/>
          <c:extLst>
            <c:ext xmlns:c16="http://schemas.microsoft.com/office/drawing/2014/chart" uri="{C3380CC4-5D6E-409C-BE32-E72D297353CC}">
              <c16:uniqueId val="{00000002-64F0-44E1-B00F-CC5C06FEE134}"/>
            </c:ext>
          </c:extLst>
        </c:ser>
        <c:ser>
          <c:idx val="3"/>
          <c:order val="3"/>
          <c:tx>
            <c:strRef>
              <c:f>'Asia Economic Growth Graph'!$A$8</c:f>
              <c:strCache>
                <c:ptCount val="1"/>
                <c:pt idx="0">
                  <c:v>South East Asia </c:v>
                </c:pt>
              </c:strCache>
            </c:strRef>
          </c:tx>
          <c:spPr>
            <a:ln w="28575" cap="rnd">
              <a:solidFill>
                <a:schemeClr val="accent4"/>
              </a:solidFill>
              <a:round/>
            </a:ln>
            <a:effectLst/>
          </c:spPr>
          <c:marker>
            <c:symbol val="none"/>
          </c:marker>
          <c:cat>
            <c:numRef>
              <c:f>'Asia Economic Growth Graph'!$B$4:$F$4</c:f>
              <c:numCache>
                <c:formatCode>General</c:formatCode>
                <c:ptCount val="5"/>
                <c:pt idx="0">
                  <c:v>2018</c:v>
                </c:pt>
                <c:pt idx="1">
                  <c:v>2019</c:v>
                </c:pt>
                <c:pt idx="2">
                  <c:v>2020</c:v>
                </c:pt>
                <c:pt idx="3">
                  <c:v>2021</c:v>
                </c:pt>
                <c:pt idx="4">
                  <c:v>2022</c:v>
                </c:pt>
              </c:numCache>
            </c:numRef>
          </c:cat>
          <c:val>
            <c:numRef>
              <c:f>'Asia Economic Growth Graph'!$B$8:$F$8</c:f>
              <c:numCache>
                <c:formatCode>General</c:formatCode>
                <c:ptCount val="5"/>
                <c:pt idx="0">
                  <c:v>5.0999999999999996</c:v>
                </c:pt>
                <c:pt idx="1">
                  <c:v>4.5</c:v>
                </c:pt>
                <c:pt idx="2">
                  <c:v>-4</c:v>
                </c:pt>
                <c:pt idx="3">
                  <c:v>3.1</c:v>
                </c:pt>
                <c:pt idx="4">
                  <c:v>5</c:v>
                </c:pt>
              </c:numCache>
            </c:numRef>
          </c:val>
          <c:smooth val="0"/>
          <c:extLst>
            <c:ext xmlns:c16="http://schemas.microsoft.com/office/drawing/2014/chart" uri="{C3380CC4-5D6E-409C-BE32-E72D297353CC}">
              <c16:uniqueId val="{00000003-64F0-44E1-B00F-CC5C06FEE134}"/>
            </c:ext>
          </c:extLst>
        </c:ser>
        <c:dLbls>
          <c:showLegendKey val="0"/>
          <c:showVal val="0"/>
          <c:showCatName val="0"/>
          <c:showSerName val="0"/>
          <c:showPercent val="0"/>
          <c:showBubbleSize val="0"/>
        </c:dLbls>
        <c:smooth val="0"/>
        <c:axId val="657528712"/>
        <c:axId val="657527400"/>
      </c:lineChart>
      <c:catAx>
        <c:axId val="657528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7527400"/>
        <c:crossesAt val="-8"/>
        <c:auto val="1"/>
        <c:lblAlgn val="ctr"/>
        <c:lblOffset val="100"/>
        <c:noMultiLvlLbl val="0"/>
      </c:catAx>
      <c:valAx>
        <c:axId val="657527400"/>
        <c:scaling>
          <c:orientation val="minMax"/>
          <c:max val="10"/>
          <c:min val="-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57528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13075476804056"/>
          <c:y val="3.5402127535741436E-2"/>
          <c:w val="0.78123078669248114"/>
          <c:h val="0.72393636713281884"/>
        </c:manualLayout>
      </c:layout>
      <c:lineChart>
        <c:grouping val="standard"/>
        <c:varyColors val="0"/>
        <c:ser>
          <c:idx val="0"/>
          <c:order val="0"/>
          <c:tx>
            <c:strRef>
              <c:f>Sheet1!$A$45</c:f>
              <c:strCache>
                <c:ptCount val="1"/>
                <c:pt idx="0">
                  <c:v>Prevalence of undernourishment (%)</c:v>
                </c:pt>
              </c:strCache>
            </c:strRef>
          </c:tx>
          <c:spPr>
            <a:ln w="28575" cap="rnd">
              <a:solidFill>
                <a:schemeClr val="accent1"/>
              </a:solidFill>
              <a:round/>
            </a:ln>
            <a:effectLst/>
          </c:spPr>
          <c:marker>
            <c:symbol val="none"/>
          </c:marker>
          <c:dPt>
            <c:idx val="0"/>
            <c:marker>
              <c:symbol val="diamond"/>
              <c:size val="8"/>
              <c:spPr>
                <a:solidFill>
                  <a:schemeClr val="accent1"/>
                </a:solidFill>
                <a:ln w="9525">
                  <a:solidFill>
                    <a:schemeClr val="accent1"/>
                  </a:solidFill>
                </a:ln>
                <a:effectLst/>
              </c:spPr>
            </c:marker>
            <c:bubble3D val="0"/>
            <c:extLst>
              <c:ext xmlns:c16="http://schemas.microsoft.com/office/drawing/2014/chart" uri="{C3380CC4-5D6E-409C-BE32-E72D297353CC}">
                <c16:uniqueId val="{00000000-BB69-459C-A636-123A88A56FF7}"/>
              </c:ext>
            </c:extLst>
          </c:dPt>
          <c:dPt>
            <c:idx val="9"/>
            <c:marker>
              <c:symbol val="diamond"/>
              <c:size val="8"/>
              <c:spPr>
                <a:solidFill>
                  <a:schemeClr val="accent1"/>
                </a:solidFill>
                <a:ln w="9525">
                  <a:solidFill>
                    <a:schemeClr val="accent1"/>
                  </a:solidFill>
                </a:ln>
                <a:effectLst/>
              </c:spPr>
            </c:marker>
            <c:bubble3D val="0"/>
            <c:extLst>
              <c:ext xmlns:c16="http://schemas.microsoft.com/office/drawing/2014/chart" uri="{C3380CC4-5D6E-409C-BE32-E72D297353CC}">
                <c16:uniqueId val="{00000001-BB69-459C-A636-123A88A56FF7}"/>
              </c:ext>
            </c:extLst>
          </c:dPt>
          <c:dLbls>
            <c:dLbl>
              <c:idx val="0"/>
              <c:layout>
                <c:manualLayout>
                  <c:x val="-6.8447388660262043E-3"/>
                  <c:y val="-2.12355716726671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69-459C-A636-123A88A56FF7}"/>
                </c:ext>
              </c:extLst>
            </c:dLbl>
            <c:dLbl>
              <c:idx val="9"/>
              <c:layout>
                <c:manualLayout>
                  <c:x val="-2.1675006409082997E-2"/>
                  <c:y val="-2.91989110499171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69-459C-A636-123A88A56FF7}"/>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Sheet1!$G$44:$W$44</c:f>
              <c:strCach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c:v>
                </c:pt>
                <c:pt idx="16">
                  <c:v>2030**</c:v>
                </c:pt>
              </c:strCache>
            </c:strRef>
          </c:cat>
          <c:val>
            <c:numRef>
              <c:f>Sheet1!$G$45:$W$45</c:f>
              <c:numCache>
                <c:formatCode>General</c:formatCode>
                <c:ptCount val="17"/>
                <c:pt idx="0">
                  <c:v>12.6</c:v>
                </c:pt>
                <c:pt idx="1">
                  <c:v>11.8</c:v>
                </c:pt>
                <c:pt idx="2">
                  <c:v>10.9</c:v>
                </c:pt>
                <c:pt idx="3">
                  <c:v>10.3</c:v>
                </c:pt>
                <c:pt idx="4">
                  <c:v>10.199999999999999</c:v>
                </c:pt>
                <c:pt idx="5">
                  <c:v>9.6</c:v>
                </c:pt>
                <c:pt idx="6">
                  <c:v>9.1</c:v>
                </c:pt>
                <c:pt idx="7">
                  <c:v>9.1999999999999993</c:v>
                </c:pt>
                <c:pt idx="8">
                  <c:v>9</c:v>
                </c:pt>
                <c:pt idx="9">
                  <c:v>8.6</c:v>
                </c:pt>
                <c:pt idx="10">
                  <c:v>8.9</c:v>
                </c:pt>
                <c:pt idx="11">
                  <c:v>8.8000000000000007</c:v>
                </c:pt>
                <c:pt idx="12">
                  <c:v>8.6999999999999993</c:v>
                </c:pt>
                <c:pt idx="13">
                  <c:v>8.9</c:v>
                </c:pt>
                <c:pt idx="14">
                  <c:v>8.9</c:v>
                </c:pt>
              </c:numCache>
            </c:numRef>
          </c:val>
          <c:smooth val="0"/>
          <c:extLst>
            <c:ext xmlns:c16="http://schemas.microsoft.com/office/drawing/2014/chart" uri="{C3380CC4-5D6E-409C-BE32-E72D297353CC}">
              <c16:uniqueId val="{00000002-BB69-459C-A636-123A88A56FF7}"/>
            </c:ext>
          </c:extLst>
        </c:ser>
        <c:ser>
          <c:idx val="1"/>
          <c:order val="1"/>
          <c:tx>
            <c:v>forecast</c:v>
          </c:tx>
          <c:spPr>
            <a:ln w="28575" cap="rnd">
              <a:solidFill>
                <a:schemeClr val="accent1"/>
              </a:solidFill>
              <a:prstDash val="sysDash"/>
              <a:round/>
            </a:ln>
            <a:effectLst/>
          </c:spPr>
          <c:marker>
            <c:symbol val="diamond"/>
            <c:size val="8"/>
            <c:spPr>
              <a:solidFill>
                <a:schemeClr val="accent1"/>
              </a:solidFill>
              <a:ln w="9525">
                <a:solidFill>
                  <a:schemeClr val="accent1"/>
                </a:solidFill>
                <a:prstDash val="sysDash"/>
              </a:ln>
              <a:effectLst/>
            </c:spPr>
          </c:marker>
          <c:dLbls>
            <c:dLbl>
              <c:idx val="14"/>
              <c:layout>
                <c:manualLayout>
                  <c:x val="-1.6254405536160633E-2"/>
                  <c:y val="2.8398344036613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69-459C-A636-123A88A56FF7}"/>
                </c:ext>
              </c:extLst>
            </c:dLbl>
            <c:dLbl>
              <c:idx val="16"/>
              <c:layout>
                <c:manualLayout>
                  <c:x val="-4.5486166250187136E-2"/>
                  <c:y val="-2.71163104473338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B69-459C-A636-123A88A56FF7}"/>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Sheet1!$G$44:$W$44</c:f>
              <c:strCach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c:v>
                </c:pt>
                <c:pt idx="16">
                  <c:v>2030**</c:v>
                </c:pt>
              </c:strCache>
            </c:strRef>
          </c:cat>
          <c:val>
            <c:numRef>
              <c:f>Sheet1!$G$46:$W$46</c:f>
              <c:numCache>
                <c:formatCode>General</c:formatCode>
                <c:ptCount val="17"/>
                <c:pt idx="14">
                  <c:v>8.9</c:v>
                </c:pt>
                <c:pt idx="16">
                  <c:v>9.8000000000000007</c:v>
                </c:pt>
              </c:numCache>
            </c:numRef>
          </c:val>
          <c:smooth val="0"/>
          <c:extLst>
            <c:ext xmlns:c16="http://schemas.microsoft.com/office/drawing/2014/chart" uri="{C3380CC4-5D6E-409C-BE32-E72D297353CC}">
              <c16:uniqueId val="{00000005-BB69-459C-A636-123A88A56FF7}"/>
            </c:ext>
          </c:extLst>
        </c:ser>
        <c:dLbls>
          <c:showLegendKey val="0"/>
          <c:showVal val="0"/>
          <c:showCatName val="0"/>
          <c:showSerName val="0"/>
          <c:showPercent val="0"/>
          <c:showBubbleSize val="0"/>
        </c:dLbls>
        <c:marker val="1"/>
        <c:smooth val="0"/>
        <c:axId val="380785992"/>
        <c:axId val="380779104"/>
      </c:lineChart>
      <c:lineChart>
        <c:grouping val="standard"/>
        <c:varyColors val="0"/>
        <c:ser>
          <c:idx val="2"/>
          <c:order val="2"/>
          <c:tx>
            <c:strRef>
              <c:f>Sheet1!$A$47</c:f>
              <c:strCache>
                <c:ptCount val="1"/>
                <c:pt idx="0">
                  <c:v>Number of people undernourished (million)</c:v>
                </c:pt>
              </c:strCache>
            </c:strRef>
          </c:tx>
          <c:spPr>
            <a:ln w="28575" cap="rnd">
              <a:solidFill>
                <a:schemeClr val="accent3"/>
              </a:solidFill>
              <a:round/>
            </a:ln>
            <a:effectLst/>
          </c:spPr>
          <c:marker>
            <c:symbol val="none"/>
          </c:marker>
          <c:dPt>
            <c:idx val="0"/>
            <c:marker>
              <c:symbol val="circle"/>
              <c:size val="8"/>
              <c:spPr>
                <a:solidFill>
                  <a:schemeClr val="accent3"/>
                </a:solidFill>
                <a:ln w="9525">
                  <a:solidFill>
                    <a:schemeClr val="accent3"/>
                  </a:solidFill>
                </a:ln>
                <a:effectLst/>
              </c:spPr>
            </c:marker>
            <c:bubble3D val="0"/>
            <c:extLst>
              <c:ext xmlns:c16="http://schemas.microsoft.com/office/drawing/2014/chart" uri="{C3380CC4-5D6E-409C-BE32-E72D297353CC}">
                <c16:uniqueId val="{00000006-BB69-459C-A636-123A88A56FF7}"/>
              </c:ext>
            </c:extLst>
          </c:dPt>
          <c:dPt>
            <c:idx val="9"/>
            <c:marker>
              <c:symbol val="circle"/>
              <c:size val="8"/>
              <c:spPr>
                <a:solidFill>
                  <a:schemeClr val="accent3"/>
                </a:solidFill>
                <a:ln w="9525">
                  <a:solidFill>
                    <a:schemeClr val="accent3"/>
                  </a:solidFill>
                </a:ln>
                <a:effectLst/>
              </c:spPr>
            </c:marker>
            <c:bubble3D val="0"/>
            <c:extLst>
              <c:ext xmlns:c16="http://schemas.microsoft.com/office/drawing/2014/chart" uri="{C3380CC4-5D6E-409C-BE32-E72D297353CC}">
                <c16:uniqueId val="{00000007-BB69-459C-A636-123A88A56FF7}"/>
              </c:ext>
            </c:extLst>
          </c:dPt>
          <c:dLbls>
            <c:dLbl>
              <c:idx val="0"/>
              <c:layout>
                <c:manualLayout>
                  <c:x val="-9.1263184880349107E-3"/>
                  <c:y val="-1.5926678754500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B69-459C-A636-123A88A56FF7}"/>
                </c:ext>
              </c:extLst>
            </c:dLbl>
            <c:dLbl>
              <c:idx val="9"/>
              <c:layout>
                <c:manualLayout>
                  <c:x val="-5.4467069264484143E-2"/>
                  <c:y val="2.44618409002315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B69-459C-A636-123A88A56FF7}"/>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Sheet1!$G$47:$W$47</c:f>
              <c:numCache>
                <c:formatCode>General</c:formatCode>
                <c:ptCount val="17"/>
                <c:pt idx="0">
                  <c:v>825.6</c:v>
                </c:pt>
                <c:pt idx="1">
                  <c:v>781.2</c:v>
                </c:pt>
                <c:pt idx="2">
                  <c:v>727.8</c:v>
                </c:pt>
                <c:pt idx="3">
                  <c:v>702.3</c:v>
                </c:pt>
                <c:pt idx="4">
                  <c:v>700.6</c:v>
                </c:pt>
                <c:pt idx="5">
                  <c:v>668.2</c:v>
                </c:pt>
                <c:pt idx="6">
                  <c:v>638.70000000000005</c:v>
                </c:pt>
                <c:pt idx="7">
                  <c:v>652</c:v>
                </c:pt>
                <c:pt idx="8">
                  <c:v>647.70000000000005</c:v>
                </c:pt>
                <c:pt idx="9">
                  <c:v>628.9</c:v>
                </c:pt>
                <c:pt idx="10">
                  <c:v>653.29999999999995</c:v>
                </c:pt>
                <c:pt idx="11">
                  <c:v>657.6</c:v>
                </c:pt>
                <c:pt idx="12">
                  <c:v>653.20000000000005</c:v>
                </c:pt>
                <c:pt idx="13">
                  <c:v>678.1</c:v>
                </c:pt>
                <c:pt idx="14">
                  <c:v>687.8</c:v>
                </c:pt>
              </c:numCache>
            </c:numRef>
          </c:val>
          <c:smooth val="0"/>
          <c:extLst>
            <c:ext xmlns:c16="http://schemas.microsoft.com/office/drawing/2014/chart" uri="{C3380CC4-5D6E-409C-BE32-E72D297353CC}">
              <c16:uniqueId val="{00000008-BB69-459C-A636-123A88A56FF7}"/>
            </c:ext>
          </c:extLst>
        </c:ser>
        <c:ser>
          <c:idx val="3"/>
          <c:order val="3"/>
          <c:tx>
            <c:strRef>
              <c:f>Sheet1!$A$48</c:f>
              <c:strCache>
                <c:ptCount val="1"/>
                <c:pt idx="0">
                  <c:v>Forecast</c:v>
                </c:pt>
              </c:strCache>
            </c:strRef>
          </c:tx>
          <c:spPr>
            <a:ln w="28575" cap="rnd">
              <a:solidFill>
                <a:schemeClr val="accent4"/>
              </a:solidFill>
              <a:round/>
            </a:ln>
            <a:effectLst/>
          </c:spPr>
          <c:marker>
            <c:symbol val="circle"/>
            <c:size val="8"/>
            <c:spPr>
              <a:solidFill>
                <a:schemeClr val="accent3"/>
              </a:solidFill>
              <a:ln w="9525">
                <a:solidFill>
                  <a:schemeClr val="accent3"/>
                </a:solidFill>
              </a:ln>
              <a:effectLst/>
            </c:spPr>
          </c:marker>
          <c:dPt>
            <c:idx val="16"/>
            <c:marker>
              <c:symbol val="circle"/>
              <c:size val="8"/>
              <c:spPr>
                <a:solidFill>
                  <a:schemeClr val="accent3"/>
                </a:solidFill>
                <a:ln w="9525">
                  <a:solidFill>
                    <a:schemeClr val="accent3"/>
                  </a:solidFill>
                </a:ln>
                <a:effectLst/>
              </c:spPr>
            </c:marker>
            <c:bubble3D val="0"/>
            <c:spPr>
              <a:ln w="28575" cap="rnd">
                <a:solidFill>
                  <a:schemeClr val="accent3"/>
                </a:solidFill>
                <a:prstDash val="sysDash"/>
                <a:round/>
              </a:ln>
              <a:effectLst/>
            </c:spPr>
            <c:extLst>
              <c:ext xmlns:c16="http://schemas.microsoft.com/office/drawing/2014/chart" uri="{C3380CC4-5D6E-409C-BE32-E72D297353CC}">
                <c16:uniqueId val="{0000000A-BB69-459C-A636-123A88A56FF7}"/>
              </c:ext>
            </c:extLst>
          </c:dPt>
          <c:dPt>
            <c:idx val="21"/>
            <c:marker>
              <c:symbol val="circle"/>
              <c:size val="8"/>
              <c:spPr>
                <a:solidFill>
                  <a:schemeClr val="accent3"/>
                </a:solidFill>
                <a:ln w="9525">
                  <a:solidFill>
                    <a:schemeClr val="accent3"/>
                  </a:solidFill>
                </a:ln>
                <a:effectLst/>
              </c:spPr>
            </c:marker>
            <c:bubble3D val="0"/>
            <c:spPr>
              <a:ln w="28575" cap="rnd">
                <a:solidFill>
                  <a:schemeClr val="bg1">
                    <a:lumMod val="65000"/>
                  </a:schemeClr>
                </a:solidFill>
                <a:prstDash val="sysDash"/>
                <a:round/>
              </a:ln>
              <a:effectLst/>
            </c:spPr>
            <c:extLst>
              <c:ext xmlns:c16="http://schemas.microsoft.com/office/drawing/2014/chart" uri="{C3380CC4-5D6E-409C-BE32-E72D297353CC}">
                <c16:uniqueId val="{0000000C-BB69-459C-A636-123A88A56FF7}"/>
              </c:ext>
            </c:extLst>
          </c:dPt>
          <c:dLbls>
            <c:dLbl>
              <c:idx val="14"/>
              <c:layout>
                <c:manualLayout>
                  <c:x val="-7.9855286770307149E-3"/>
                  <c:y val="2.38900181317504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B69-459C-A636-123A88A56FF7}"/>
                </c:ext>
              </c:extLst>
            </c:dLbl>
            <c:dLbl>
              <c:idx val="16"/>
              <c:layout>
                <c:manualLayout>
                  <c:x val="-8.1134108654932646E-2"/>
                  <c:y val="-3.4622107099205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B69-459C-A636-123A88A56FF7}"/>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Sheet1!$G$48:$W$48</c:f>
              <c:numCache>
                <c:formatCode>General</c:formatCode>
                <c:ptCount val="17"/>
                <c:pt idx="14">
                  <c:v>687.8</c:v>
                </c:pt>
                <c:pt idx="16">
                  <c:v>841.4</c:v>
                </c:pt>
              </c:numCache>
            </c:numRef>
          </c:val>
          <c:smooth val="0"/>
          <c:extLst>
            <c:ext xmlns:c16="http://schemas.microsoft.com/office/drawing/2014/chart" uri="{C3380CC4-5D6E-409C-BE32-E72D297353CC}">
              <c16:uniqueId val="{0000000E-BB69-459C-A636-123A88A56FF7}"/>
            </c:ext>
          </c:extLst>
        </c:ser>
        <c:dLbls>
          <c:showLegendKey val="0"/>
          <c:showVal val="0"/>
          <c:showCatName val="0"/>
          <c:showSerName val="0"/>
          <c:showPercent val="0"/>
          <c:showBubbleSize val="0"/>
        </c:dLbls>
        <c:marker val="1"/>
        <c:smooth val="0"/>
        <c:axId val="380788288"/>
        <c:axId val="380781728"/>
      </c:lineChart>
      <c:catAx>
        <c:axId val="380785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0779104"/>
        <c:crosses val="autoZero"/>
        <c:auto val="1"/>
        <c:lblAlgn val="ctr"/>
        <c:lblOffset val="100"/>
        <c:tickLblSkip val="2"/>
        <c:noMultiLvlLbl val="0"/>
      </c:catAx>
      <c:valAx>
        <c:axId val="380779104"/>
        <c:scaling>
          <c:orientation val="minMax"/>
          <c:max val="18"/>
          <c:min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Percentage</a:t>
                </a:r>
              </a:p>
            </c:rich>
          </c:tx>
          <c:layout>
            <c:manualLayout>
              <c:xMode val="edge"/>
              <c:yMode val="edge"/>
              <c:x val="5.7039490550218194E-3"/>
              <c:y val="0.3159756919588038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0785992"/>
        <c:crosses val="autoZero"/>
        <c:crossBetween val="between"/>
        <c:majorUnit val="2"/>
      </c:valAx>
      <c:valAx>
        <c:axId val="380781728"/>
        <c:scaling>
          <c:orientation val="minMax"/>
          <c:min val="400"/>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Millions</a:t>
                </a:r>
              </a:p>
            </c:rich>
          </c:tx>
          <c:layout>
            <c:manualLayout>
              <c:xMode val="edge"/>
              <c:yMode val="edge"/>
              <c:x val="0.96988314898948491"/>
              <c:y val="0.3537948656317112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0788288"/>
        <c:crosses val="max"/>
        <c:crossBetween val="between"/>
        <c:majorUnit val="100"/>
      </c:valAx>
      <c:catAx>
        <c:axId val="380788288"/>
        <c:scaling>
          <c:orientation val="minMax"/>
        </c:scaling>
        <c:delete val="1"/>
        <c:axPos val="b"/>
        <c:majorTickMark val="out"/>
        <c:minorTickMark val="none"/>
        <c:tickLblPos val="nextTo"/>
        <c:crossAx val="380781728"/>
        <c:crosses val="autoZero"/>
        <c:auto val="1"/>
        <c:lblAlgn val="ctr"/>
        <c:lblOffset val="100"/>
        <c:noMultiLvlLbl val="0"/>
      </c:catAx>
      <c:spPr>
        <a:noFill/>
        <a:ln>
          <a:noFill/>
        </a:ln>
        <a:effectLst/>
      </c:spPr>
    </c:plotArea>
    <c:legend>
      <c:legendPos val="b"/>
      <c:legendEntry>
        <c:idx val="1"/>
        <c:delete val="1"/>
      </c:legendEntry>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span"/>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13075476804056"/>
          <c:y val="3.5402127535741436E-2"/>
          <c:w val="0.78123078669248114"/>
          <c:h val="0.72393636713281884"/>
        </c:manualLayout>
      </c:layout>
      <c:lineChart>
        <c:grouping val="standard"/>
        <c:varyColors val="0"/>
        <c:ser>
          <c:idx val="0"/>
          <c:order val="0"/>
          <c:tx>
            <c:strRef>
              <c:f>Sheet1!$A$45</c:f>
              <c:strCache>
                <c:ptCount val="1"/>
                <c:pt idx="0">
                  <c:v>Prevalence of undernourishment (%)</c:v>
                </c:pt>
              </c:strCache>
            </c:strRef>
          </c:tx>
          <c:spPr>
            <a:ln w="28575" cap="rnd">
              <a:solidFill>
                <a:schemeClr val="accent1"/>
              </a:solidFill>
              <a:round/>
            </a:ln>
            <a:effectLst/>
          </c:spPr>
          <c:marker>
            <c:symbol val="none"/>
          </c:marker>
          <c:dPt>
            <c:idx val="0"/>
            <c:marker>
              <c:symbol val="diamond"/>
              <c:size val="8"/>
              <c:spPr>
                <a:solidFill>
                  <a:schemeClr val="accent1"/>
                </a:solidFill>
                <a:ln w="9525">
                  <a:solidFill>
                    <a:schemeClr val="accent1"/>
                  </a:solidFill>
                </a:ln>
                <a:effectLst/>
              </c:spPr>
            </c:marker>
            <c:bubble3D val="0"/>
            <c:extLst>
              <c:ext xmlns:c16="http://schemas.microsoft.com/office/drawing/2014/chart" uri="{C3380CC4-5D6E-409C-BE32-E72D297353CC}">
                <c16:uniqueId val="{00000000-565F-4D79-B9F1-D1F373A3FF75}"/>
              </c:ext>
            </c:extLst>
          </c:dPt>
          <c:dPt>
            <c:idx val="9"/>
            <c:marker>
              <c:symbol val="diamond"/>
              <c:size val="8"/>
              <c:spPr>
                <a:solidFill>
                  <a:schemeClr val="accent1"/>
                </a:solidFill>
                <a:ln w="9525">
                  <a:solidFill>
                    <a:schemeClr val="accent1"/>
                  </a:solidFill>
                </a:ln>
                <a:effectLst/>
              </c:spPr>
            </c:marker>
            <c:bubble3D val="0"/>
            <c:extLst>
              <c:ext xmlns:c16="http://schemas.microsoft.com/office/drawing/2014/chart" uri="{C3380CC4-5D6E-409C-BE32-E72D297353CC}">
                <c16:uniqueId val="{00000001-565F-4D79-B9F1-D1F373A3FF75}"/>
              </c:ext>
            </c:extLst>
          </c:dPt>
          <c:dLbls>
            <c:dLbl>
              <c:idx val="0"/>
              <c:layout>
                <c:manualLayout>
                  <c:x val="-6.8447388660262043E-3"/>
                  <c:y val="-2.12355716726671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5F-4D79-B9F1-D1F373A3FF75}"/>
                </c:ext>
              </c:extLst>
            </c:dLbl>
            <c:dLbl>
              <c:idx val="9"/>
              <c:layout>
                <c:manualLayout>
                  <c:x val="-2.1675006409082997E-2"/>
                  <c:y val="-2.91989110499171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5F-4D79-B9F1-D1F373A3FF75}"/>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Sheet1!$G$44:$W$44</c:f>
              <c:strCach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c:v>
                </c:pt>
                <c:pt idx="16">
                  <c:v>2030**</c:v>
                </c:pt>
              </c:strCache>
            </c:strRef>
          </c:cat>
          <c:val>
            <c:numRef>
              <c:f>Sheet1!$G$45:$W$45</c:f>
              <c:numCache>
                <c:formatCode>General</c:formatCode>
                <c:ptCount val="17"/>
                <c:pt idx="0">
                  <c:v>12.6</c:v>
                </c:pt>
                <c:pt idx="1">
                  <c:v>11.8</c:v>
                </c:pt>
                <c:pt idx="2">
                  <c:v>10.9</c:v>
                </c:pt>
                <c:pt idx="3">
                  <c:v>10.3</c:v>
                </c:pt>
                <c:pt idx="4">
                  <c:v>10.199999999999999</c:v>
                </c:pt>
                <c:pt idx="5">
                  <c:v>9.6</c:v>
                </c:pt>
                <c:pt idx="6">
                  <c:v>9.1</c:v>
                </c:pt>
                <c:pt idx="7">
                  <c:v>9.1999999999999993</c:v>
                </c:pt>
                <c:pt idx="8">
                  <c:v>9</c:v>
                </c:pt>
                <c:pt idx="9">
                  <c:v>8.6</c:v>
                </c:pt>
                <c:pt idx="10">
                  <c:v>8.9</c:v>
                </c:pt>
                <c:pt idx="11">
                  <c:v>8.8000000000000007</c:v>
                </c:pt>
                <c:pt idx="12">
                  <c:v>8.6999999999999993</c:v>
                </c:pt>
                <c:pt idx="13">
                  <c:v>8.9</c:v>
                </c:pt>
                <c:pt idx="14">
                  <c:v>8.9</c:v>
                </c:pt>
              </c:numCache>
            </c:numRef>
          </c:val>
          <c:smooth val="0"/>
          <c:extLst>
            <c:ext xmlns:c16="http://schemas.microsoft.com/office/drawing/2014/chart" uri="{C3380CC4-5D6E-409C-BE32-E72D297353CC}">
              <c16:uniqueId val="{00000002-565F-4D79-B9F1-D1F373A3FF75}"/>
            </c:ext>
          </c:extLst>
        </c:ser>
        <c:ser>
          <c:idx val="1"/>
          <c:order val="1"/>
          <c:tx>
            <c:v>forecast</c:v>
          </c:tx>
          <c:spPr>
            <a:ln w="28575" cap="rnd">
              <a:solidFill>
                <a:schemeClr val="accent1"/>
              </a:solidFill>
              <a:prstDash val="sysDash"/>
              <a:round/>
            </a:ln>
            <a:effectLst/>
          </c:spPr>
          <c:marker>
            <c:symbol val="diamond"/>
            <c:size val="8"/>
            <c:spPr>
              <a:solidFill>
                <a:schemeClr val="accent1"/>
              </a:solidFill>
              <a:ln w="9525">
                <a:solidFill>
                  <a:schemeClr val="accent1"/>
                </a:solidFill>
                <a:prstDash val="sysDash"/>
              </a:ln>
              <a:effectLst/>
            </c:spPr>
          </c:marker>
          <c:dLbls>
            <c:dLbl>
              <c:idx val="14"/>
              <c:layout>
                <c:manualLayout>
                  <c:x val="-1.6254405536160633E-2"/>
                  <c:y val="2.8398344036613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5F-4D79-B9F1-D1F373A3FF75}"/>
                </c:ext>
              </c:extLst>
            </c:dLbl>
            <c:dLbl>
              <c:idx val="16"/>
              <c:layout>
                <c:manualLayout>
                  <c:x val="-4.5486166250187136E-2"/>
                  <c:y val="-2.71163104473338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5F-4D79-B9F1-D1F373A3FF75}"/>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Sheet1!$G$44:$W$44</c:f>
              <c:strCach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c:v>
                </c:pt>
                <c:pt idx="16">
                  <c:v>2030**</c:v>
                </c:pt>
              </c:strCache>
            </c:strRef>
          </c:cat>
          <c:val>
            <c:numRef>
              <c:f>Sheet1!$G$46:$W$46</c:f>
              <c:numCache>
                <c:formatCode>General</c:formatCode>
                <c:ptCount val="17"/>
                <c:pt idx="14">
                  <c:v>8.9</c:v>
                </c:pt>
                <c:pt idx="16">
                  <c:v>9.8000000000000007</c:v>
                </c:pt>
              </c:numCache>
            </c:numRef>
          </c:val>
          <c:smooth val="0"/>
          <c:extLst>
            <c:ext xmlns:c16="http://schemas.microsoft.com/office/drawing/2014/chart" uri="{C3380CC4-5D6E-409C-BE32-E72D297353CC}">
              <c16:uniqueId val="{00000005-565F-4D79-B9F1-D1F373A3FF75}"/>
            </c:ext>
          </c:extLst>
        </c:ser>
        <c:dLbls>
          <c:showLegendKey val="0"/>
          <c:showVal val="0"/>
          <c:showCatName val="0"/>
          <c:showSerName val="0"/>
          <c:showPercent val="0"/>
          <c:showBubbleSize val="0"/>
        </c:dLbls>
        <c:marker val="1"/>
        <c:smooth val="0"/>
        <c:axId val="380785992"/>
        <c:axId val="380779104"/>
      </c:lineChart>
      <c:lineChart>
        <c:grouping val="standard"/>
        <c:varyColors val="0"/>
        <c:ser>
          <c:idx val="2"/>
          <c:order val="2"/>
          <c:tx>
            <c:strRef>
              <c:f>Sheet1!$A$47</c:f>
              <c:strCache>
                <c:ptCount val="1"/>
                <c:pt idx="0">
                  <c:v>Number of people undernourished (million)</c:v>
                </c:pt>
              </c:strCache>
            </c:strRef>
          </c:tx>
          <c:spPr>
            <a:ln w="28575" cap="rnd">
              <a:solidFill>
                <a:schemeClr val="accent3"/>
              </a:solidFill>
              <a:round/>
            </a:ln>
            <a:effectLst/>
          </c:spPr>
          <c:marker>
            <c:symbol val="none"/>
          </c:marker>
          <c:dPt>
            <c:idx val="0"/>
            <c:marker>
              <c:symbol val="circle"/>
              <c:size val="8"/>
              <c:spPr>
                <a:solidFill>
                  <a:schemeClr val="accent3"/>
                </a:solidFill>
                <a:ln w="9525">
                  <a:solidFill>
                    <a:schemeClr val="accent3"/>
                  </a:solidFill>
                </a:ln>
                <a:effectLst/>
              </c:spPr>
            </c:marker>
            <c:bubble3D val="0"/>
            <c:extLst>
              <c:ext xmlns:c16="http://schemas.microsoft.com/office/drawing/2014/chart" uri="{C3380CC4-5D6E-409C-BE32-E72D297353CC}">
                <c16:uniqueId val="{00000006-565F-4D79-B9F1-D1F373A3FF75}"/>
              </c:ext>
            </c:extLst>
          </c:dPt>
          <c:dPt>
            <c:idx val="9"/>
            <c:marker>
              <c:symbol val="circle"/>
              <c:size val="8"/>
              <c:spPr>
                <a:solidFill>
                  <a:schemeClr val="accent3"/>
                </a:solidFill>
                <a:ln w="9525">
                  <a:solidFill>
                    <a:schemeClr val="accent3"/>
                  </a:solidFill>
                </a:ln>
                <a:effectLst/>
              </c:spPr>
            </c:marker>
            <c:bubble3D val="0"/>
            <c:extLst>
              <c:ext xmlns:c16="http://schemas.microsoft.com/office/drawing/2014/chart" uri="{C3380CC4-5D6E-409C-BE32-E72D297353CC}">
                <c16:uniqueId val="{00000007-565F-4D79-B9F1-D1F373A3FF75}"/>
              </c:ext>
            </c:extLst>
          </c:dPt>
          <c:dLbls>
            <c:dLbl>
              <c:idx val="0"/>
              <c:layout>
                <c:manualLayout>
                  <c:x val="-9.1263184880349107E-3"/>
                  <c:y val="-1.5926678754500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65F-4D79-B9F1-D1F373A3FF75}"/>
                </c:ext>
              </c:extLst>
            </c:dLbl>
            <c:dLbl>
              <c:idx val="9"/>
              <c:layout>
                <c:manualLayout>
                  <c:x val="-5.4467069264484143E-2"/>
                  <c:y val="2.44618409002315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5F-4D79-B9F1-D1F373A3FF75}"/>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Sheet1!$G$47:$W$47</c:f>
              <c:numCache>
                <c:formatCode>General</c:formatCode>
                <c:ptCount val="17"/>
                <c:pt idx="0">
                  <c:v>825.6</c:v>
                </c:pt>
                <c:pt idx="1">
                  <c:v>781.2</c:v>
                </c:pt>
                <c:pt idx="2">
                  <c:v>727.8</c:v>
                </c:pt>
                <c:pt idx="3">
                  <c:v>702.3</c:v>
                </c:pt>
                <c:pt idx="4">
                  <c:v>700.6</c:v>
                </c:pt>
                <c:pt idx="5">
                  <c:v>668.2</c:v>
                </c:pt>
                <c:pt idx="6">
                  <c:v>638.70000000000005</c:v>
                </c:pt>
                <c:pt idx="7">
                  <c:v>652</c:v>
                </c:pt>
                <c:pt idx="8">
                  <c:v>647.70000000000005</c:v>
                </c:pt>
                <c:pt idx="9">
                  <c:v>628.9</c:v>
                </c:pt>
                <c:pt idx="10">
                  <c:v>653.29999999999995</c:v>
                </c:pt>
                <c:pt idx="11">
                  <c:v>657.6</c:v>
                </c:pt>
                <c:pt idx="12">
                  <c:v>653.20000000000005</c:v>
                </c:pt>
                <c:pt idx="13">
                  <c:v>678.1</c:v>
                </c:pt>
                <c:pt idx="14">
                  <c:v>687.8</c:v>
                </c:pt>
              </c:numCache>
            </c:numRef>
          </c:val>
          <c:smooth val="0"/>
          <c:extLst>
            <c:ext xmlns:c16="http://schemas.microsoft.com/office/drawing/2014/chart" uri="{C3380CC4-5D6E-409C-BE32-E72D297353CC}">
              <c16:uniqueId val="{00000008-565F-4D79-B9F1-D1F373A3FF75}"/>
            </c:ext>
          </c:extLst>
        </c:ser>
        <c:ser>
          <c:idx val="3"/>
          <c:order val="3"/>
          <c:tx>
            <c:strRef>
              <c:f>Sheet1!$A$48</c:f>
              <c:strCache>
                <c:ptCount val="1"/>
                <c:pt idx="0">
                  <c:v>Forecast</c:v>
                </c:pt>
              </c:strCache>
            </c:strRef>
          </c:tx>
          <c:spPr>
            <a:ln w="28575" cap="rnd">
              <a:solidFill>
                <a:schemeClr val="accent4"/>
              </a:solidFill>
              <a:round/>
            </a:ln>
            <a:effectLst/>
          </c:spPr>
          <c:marker>
            <c:symbol val="circle"/>
            <c:size val="8"/>
            <c:spPr>
              <a:solidFill>
                <a:schemeClr val="accent3"/>
              </a:solidFill>
              <a:ln w="9525">
                <a:solidFill>
                  <a:schemeClr val="accent3"/>
                </a:solidFill>
              </a:ln>
              <a:effectLst/>
            </c:spPr>
          </c:marker>
          <c:dPt>
            <c:idx val="16"/>
            <c:marker>
              <c:symbol val="circle"/>
              <c:size val="8"/>
              <c:spPr>
                <a:solidFill>
                  <a:schemeClr val="accent3"/>
                </a:solidFill>
                <a:ln w="9525">
                  <a:solidFill>
                    <a:schemeClr val="accent3"/>
                  </a:solidFill>
                </a:ln>
                <a:effectLst/>
              </c:spPr>
            </c:marker>
            <c:bubble3D val="0"/>
            <c:spPr>
              <a:ln w="28575" cap="rnd">
                <a:solidFill>
                  <a:schemeClr val="accent3"/>
                </a:solidFill>
                <a:prstDash val="sysDash"/>
                <a:round/>
              </a:ln>
              <a:effectLst/>
            </c:spPr>
            <c:extLst>
              <c:ext xmlns:c16="http://schemas.microsoft.com/office/drawing/2014/chart" uri="{C3380CC4-5D6E-409C-BE32-E72D297353CC}">
                <c16:uniqueId val="{0000000A-565F-4D79-B9F1-D1F373A3FF75}"/>
              </c:ext>
            </c:extLst>
          </c:dPt>
          <c:dPt>
            <c:idx val="21"/>
            <c:marker>
              <c:symbol val="circle"/>
              <c:size val="8"/>
              <c:spPr>
                <a:solidFill>
                  <a:schemeClr val="accent3"/>
                </a:solidFill>
                <a:ln w="9525">
                  <a:solidFill>
                    <a:schemeClr val="accent3"/>
                  </a:solidFill>
                </a:ln>
                <a:effectLst/>
              </c:spPr>
            </c:marker>
            <c:bubble3D val="0"/>
            <c:spPr>
              <a:ln w="28575" cap="rnd">
                <a:solidFill>
                  <a:schemeClr val="bg1">
                    <a:lumMod val="65000"/>
                  </a:schemeClr>
                </a:solidFill>
                <a:prstDash val="sysDash"/>
                <a:round/>
              </a:ln>
              <a:effectLst/>
            </c:spPr>
            <c:extLst>
              <c:ext xmlns:c16="http://schemas.microsoft.com/office/drawing/2014/chart" uri="{C3380CC4-5D6E-409C-BE32-E72D297353CC}">
                <c16:uniqueId val="{0000000C-565F-4D79-B9F1-D1F373A3FF75}"/>
              </c:ext>
            </c:extLst>
          </c:dPt>
          <c:dLbls>
            <c:dLbl>
              <c:idx val="14"/>
              <c:layout>
                <c:manualLayout>
                  <c:x val="-7.9855286770307149E-3"/>
                  <c:y val="2.38900181317504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65F-4D79-B9F1-D1F373A3FF75}"/>
                </c:ext>
              </c:extLst>
            </c:dLbl>
            <c:dLbl>
              <c:idx val="16"/>
              <c:layout>
                <c:manualLayout>
                  <c:x val="-8.1134108654932646E-2"/>
                  <c:y val="-3.4622107099205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65F-4D79-B9F1-D1F373A3FF75}"/>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Sheet1!$G$48:$W$48</c:f>
              <c:numCache>
                <c:formatCode>General</c:formatCode>
                <c:ptCount val="17"/>
                <c:pt idx="14">
                  <c:v>687.8</c:v>
                </c:pt>
                <c:pt idx="16">
                  <c:v>841.4</c:v>
                </c:pt>
              </c:numCache>
            </c:numRef>
          </c:val>
          <c:smooth val="0"/>
          <c:extLst>
            <c:ext xmlns:c16="http://schemas.microsoft.com/office/drawing/2014/chart" uri="{C3380CC4-5D6E-409C-BE32-E72D297353CC}">
              <c16:uniqueId val="{0000000E-565F-4D79-B9F1-D1F373A3FF75}"/>
            </c:ext>
          </c:extLst>
        </c:ser>
        <c:dLbls>
          <c:showLegendKey val="0"/>
          <c:showVal val="0"/>
          <c:showCatName val="0"/>
          <c:showSerName val="0"/>
          <c:showPercent val="0"/>
          <c:showBubbleSize val="0"/>
        </c:dLbls>
        <c:marker val="1"/>
        <c:smooth val="0"/>
        <c:axId val="380788288"/>
        <c:axId val="380781728"/>
      </c:lineChart>
      <c:catAx>
        <c:axId val="380785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0779104"/>
        <c:crosses val="autoZero"/>
        <c:auto val="1"/>
        <c:lblAlgn val="ctr"/>
        <c:lblOffset val="100"/>
        <c:tickLblSkip val="2"/>
        <c:noMultiLvlLbl val="0"/>
      </c:catAx>
      <c:valAx>
        <c:axId val="380779104"/>
        <c:scaling>
          <c:orientation val="minMax"/>
          <c:max val="18"/>
          <c:min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Percentage</a:t>
                </a:r>
              </a:p>
            </c:rich>
          </c:tx>
          <c:layout>
            <c:manualLayout>
              <c:xMode val="edge"/>
              <c:yMode val="edge"/>
              <c:x val="5.7039490550218194E-3"/>
              <c:y val="0.3159756919588038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0785992"/>
        <c:crosses val="autoZero"/>
        <c:crossBetween val="between"/>
        <c:majorUnit val="2"/>
      </c:valAx>
      <c:valAx>
        <c:axId val="380781728"/>
        <c:scaling>
          <c:orientation val="minMax"/>
          <c:min val="400"/>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Millions</a:t>
                </a:r>
              </a:p>
            </c:rich>
          </c:tx>
          <c:layout>
            <c:manualLayout>
              <c:xMode val="edge"/>
              <c:yMode val="edge"/>
              <c:x val="0.96988314898948491"/>
              <c:y val="0.3537948656317112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0788288"/>
        <c:crosses val="max"/>
        <c:crossBetween val="between"/>
        <c:majorUnit val="100"/>
      </c:valAx>
      <c:catAx>
        <c:axId val="380788288"/>
        <c:scaling>
          <c:orientation val="minMax"/>
        </c:scaling>
        <c:delete val="1"/>
        <c:axPos val="b"/>
        <c:majorTickMark val="out"/>
        <c:minorTickMark val="none"/>
        <c:tickLblPos val="nextTo"/>
        <c:crossAx val="380781728"/>
        <c:crosses val="autoZero"/>
        <c:auto val="1"/>
        <c:lblAlgn val="ctr"/>
        <c:lblOffset val="100"/>
        <c:noMultiLvlLbl val="0"/>
      </c:catAx>
      <c:spPr>
        <a:noFill/>
        <a:ln>
          <a:noFill/>
        </a:ln>
        <a:effectLst/>
      </c:spPr>
    </c:plotArea>
    <c:legend>
      <c:legendPos val="b"/>
      <c:legendEntry>
        <c:idx val="1"/>
        <c:delete val="1"/>
      </c:legendEntry>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span"/>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13075476804056"/>
          <c:y val="3.5402127535741436E-2"/>
          <c:w val="0.78123078669248114"/>
          <c:h val="0.72393636713281884"/>
        </c:manualLayout>
      </c:layout>
      <c:lineChart>
        <c:grouping val="standard"/>
        <c:varyColors val="0"/>
        <c:ser>
          <c:idx val="0"/>
          <c:order val="0"/>
          <c:tx>
            <c:strRef>
              <c:f>Sheet1!$A$45</c:f>
              <c:strCache>
                <c:ptCount val="1"/>
                <c:pt idx="0">
                  <c:v>Prevalence of undernourishment (%)</c:v>
                </c:pt>
              </c:strCache>
            </c:strRef>
          </c:tx>
          <c:spPr>
            <a:ln w="28575" cap="rnd">
              <a:solidFill>
                <a:schemeClr val="accent1"/>
              </a:solidFill>
              <a:round/>
            </a:ln>
            <a:effectLst/>
          </c:spPr>
          <c:marker>
            <c:symbol val="none"/>
          </c:marker>
          <c:dPt>
            <c:idx val="0"/>
            <c:marker>
              <c:symbol val="diamond"/>
              <c:size val="8"/>
              <c:spPr>
                <a:solidFill>
                  <a:schemeClr val="accent1"/>
                </a:solidFill>
                <a:ln w="9525">
                  <a:solidFill>
                    <a:schemeClr val="accent1"/>
                  </a:solidFill>
                </a:ln>
                <a:effectLst/>
              </c:spPr>
            </c:marker>
            <c:bubble3D val="0"/>
            <c:extLst>
              <c:ext xmlns:c16="http://schemas.microsoft.com/office/drawing/2014/chart" uri="{C3380CC4-5D6E-409C-BE32-E72D297353CC}">
                <c16:uniqueId val="{00000000-C741-44C8-A3C4-6ADB8A5A1975}"/>
              </c:ext>
            </c:extLst>
          </c:dPt>
          <c:dPt>
            <c:idx val="9"/>
            <c:marker>
              <c:symbol val="diamond"/>
              <c:size val="8"/>
              <c:spPr>
                <a:solidFill>
                  <a:schemeClr val="accent1"/>
                </a:solidFill>
                <a:ln w="9525">
                  <a:solidFill>
                    <a:schemeClr val="accent1"/>
                  </a:solidFill>
                </a:ln>
                <a:effectLst/>
              </c:spPr>
            </c:marker>
            <c:bubble3D val="0"/>
            <c:extLst>
              <c:ext xmlns:c16="http://schemas.microsoft.com/office/drawing/2014/chart" uri="{C3380CC4-5D6E-409C-BE32-E72D297353CC}">
                <c16:uniqueId val="{00000001-C741-44C8-A3C4-6ADB8A5A1975}"/>
              </c:ext>
            </c:extLst>
          </c:dPt>
          <c:dLbls>
            <c:dLbl>
              <c:idx val="0"/>
              <c:layout>
                <c:manualLayout>
                  <c:x val="-6.8447388660262043E-3"/>
                  <c:y val="-2.12355716726671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41-44C8-A3C4-6ADB8A5A1975}"/>
                </c:ext>
              </c:extLst>
            </c:dLbl>
            <c:dLbl>
              <c:idx val="9"/>
              <c:layout>
                <c:manualLayout>
                  <c:x val="-2.1675006409082997E-2"/>
                  <c:y val="-2.91989110499171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41-44C8-A3C4-6ADB8A5A1975}"/>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Sheet1!$G$44:$W$44</c:f>
              <c:strCach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c:v>
                </c:pt>
                <c:pt idx="16">
                  <c:v>2030**</c:v>
                </c:pt>
              </c:strCache>
            </c:strRef>
          </c:cat>
          <c:val>
            <c:numRef>
              <c:f>Sheet1!$G$45:$W$45</c:f>
              <c:numCache>
                <c:formatCode>General</c:formatCode>
                <c:ptCount val="17"/>
                <c:pt idx="0">
                  <c:v>12.6</c:v>
                </c:pt>
                <c:pt idx="1">
                  <c:v>11.8</c:v>
                </c:pt>
                <c:pt idx="2">
                  <c:v>10.9</c:v>
                </c:pt>
                <c:pt idx="3">
                  <c:v>10.3</c:v>
                </c:pt>
                <c:pt idx="4">
                  <c:v>10.199999999999999</c:v>
                </c:pt>
                <c:pt idx="5">
                  <c:v>9.6</c:v>
                </c:pt>
                <c:pt idx="6">
                  <c:v>9.1</c:v>
                </c:pt>
                <c:pt idx="7">
                  <c:v>9.1999999999999993</c:v>
                </c:pt>
                <c:pt idx="8">
                  <c:v>9</c:v>
                </c:pt>
                <c:pt idx="9">
                  <c:v>8.6</c:v>
                </c:pt>
                <c:pt idx="10">
                  <c:v>8.9</c:v>
                </c:pt>
                <c:pt idx="11">
                  <c:v>8.8000000000000007</c:v>
                </c:pt>
                <c:pt idx="12">
                  <c:v>8.6999999999999993</c:v>
                </c:pt>
                <c:pt idx="13">
                  <c:v>8.9</c:v>
                </c:pt>
                <c:pt idx="14">
                  <c:v>8.9</c:v>
                </c:pt>
              </c:numCache>
            </c:numRef>
          </c:val>
          <c:smooth val="0"/>
          <c:extLst>
            <c:ext xmlns:c16="http://schemas.microsoft.com/office/drawing/2014/chart" uri="{C3380CC4-5D6E-409C-BE32-E72D297353CC}">
              <c16:uniqueId val="{00000002-C741-44C8-A3C4-6ADB8A5A1975}"/>
            </c:ext>
          </c:extLst>
        </c:ser>
        <c:ser>
          <c:idx val="1"/>
          <c:order val="1"/>
          <c:tx>
            <c:v>forecast</c:v>
          </c:tx>
          <c:spPr>
            <a:ln w="28575" cap="rnd">
              <a:solidFill>
                <a:schemeClr val="accent1"/>
              </a:solidFill>
              <a:prstDash val="sysDash"/>
              <a:round/>
            </a:ln>
            <a:effectLst/>
          </c:spPr>
          <c:marker>
            <c:symbol val="diamond"/>
            <c:size val="8"/>
            <c:spPr>
              <a:solidFill>
                <a:schemeClr val="accent1"/>
              </a:solidFill>
              <a:ln w="9525">
                <a:solidFill>
                  <a:schemeClr val="accent1"/>
                </a:solidFill>
                <a:prstDash val="sysDash"/>
              </a:ln>
              <a:effectLst/>
            </c:spPr>
          </c:marker>
          <c:dLbls>
            <c:dLbl>
              <c:idx val="14"/>
              <c:layout>
                <c:manualLayout>
                  <c:x val="-1.6254405536160633E-2"/>
                  <c:y val="2.8398344036613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4C8-A3C4-6ADB8A5A1975}"/>
                </c:ext>
              </c:extLst>
            </c:dLbl>
            <c:dLbl>
              <c:idx val="16"/>
              <c:layout>
                <c:manualLayout>
                  <c:x val="-4.5486166250187136E-2"/>
                  <c:y val="-2.71163104473338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741-44C8-A3C4-6ADB8A5A1975}"/>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Sheet1!$G$44:$W$44</c:f>
              <c:strCach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c:v>
                </c:pt>
                <c:pt idx="16">
                  <c:v>2030**</c:v>
                </c:pt>
              </c:strCache>
            </c:strRef>
          </c:cat>
          <c:val>
            <c:numRef>
              <c:f>Sheet1!$G$46:$W$46</c:f>
              <c:numCache>
                <c:formatCode>General</c:formatCode>
                <c:ptCount val="17"/>
                <c:pt idx="14">
                  <c:v>8.9</c:v>
                </c:pt>
                <c:pt idx="16">
                  <c:v>9.8000000000000007</c:v>
                </c:pt>
              </c:numCache>
            </c:numRef>
          </c:val>
          <c:smooth val="0"/>
          <c:extLst>
            <c:ext xmlns:c16="http://schemas.microsoft.com/office/drawing/2014/chart" uri="{C3380CC4-5D6E-409C-BE32-E72D297353CC}">
              <c16:uniqueId val="{00000005-C741-44C8-A3C4-6ADB8A5A1975}"/>
            </c:ext>
          </c:extLst>
        </c:ser>
        <c:dLbls>
          <c:showLegendKey val="0"/>
          <c:showVal val="0"/>
          <c:showCatName val="0"/>
          <c:showSerName val="0"/>
          <c:showPercent val="0"/>
          <c:showBubbleSize val="0"/>
        </c:dLbls>
        <c:marker val="1"/>
        <c:smooth val="0"/>
        <c:axId val="380785992"/>
        <c:axId val="380779104"/>
      </c:lineChart>
      <c:lineChart>
        <c:grouping val="standard"/>
        <c:varyColors val="0"/>
        <c:ser>
          <c:idx val="2"/>
          <c:order val="2"/>
          <c:tx>
            <c:strRef>
              <c:f>Sheet1!$A$47</c:f>
              <c:strCache>
                <c:ptCount val="1"/>
                <c:pt idx="0">
                  <c:v>Number of people undernourished (million)</c:v>
                </c:pt>
              </c:strCache>
            </c:strRef>
          </c:tx>
          <c:spPr>
            <a:ln w="28575" cap="rnd">
              <a:solidFill>
                <a:schemeClr val="accent3"/>
              </a:solidFill>
              <a:round/>
            </a:ln>
            <a:effectLst/>
          </c:spPr>
          <c:marker>
            <c:symbol val="none"/>
          </c:marker>
          <c:dPt>
            <c:idx val="0"/>
            <c:marker>
              <c:symbol val="circle"/>
              <c:size val="8"/>
              <c:spPr>
                <a:solidFill>
                  <a:schemeClr val="accent3"/>
                </a:solidFill>
                <a:ln w="9525">
                  <a:solidFill>
                    <a:schemeClr val="accent3"/>
                  </a:solidFill>
                </a:ln>
                <a:effectLst/>
              </c:spPr>
            </c:marker>
            <c:bubble3D val="0"/>
            <c:extLst>
              <c:ext xmlns:c16="http://schemas.microsoft.com/office/drawing/2014/chart" uri="{C3380CC4-5D6E-409C-BE32-E72D297353CC}">
                <c16:uniqueId val="{00000006-C741-44C8-A3C4-6ADB8A5A1975}"/>
              </c:ext>
            </c:extLst>
          </c:dPt>
          <c:dPt>
            <c:idx val="9"/>
            <c:marker>
              <c:symbol val="circle"/>
              <c:size val="8"/>
              <c:spPr>
                <a:solidFill>
                  <a:schemeClr val="accent3"/>
                </a:solidFill>
                <a:ln w="9525">
                  <a:solidFill>
                    <a:schemeClr val="accent3"/>
                  </a:solidFill>
                </a:ln>
                <a:effectLst/>
              </c:spPr>
            </c:marker>
            <c:bubble3D val="0"/>
            <c:extLst>
              <c:ext xmlns:c16="http://schemas.microsoft.com/office/drawing/2014/chart" uri="{C3380CC4-5D6E-409C-BE32-E72D297353CC}">
                <c16:uniqueId val="{00000007-C741-44C8-A3C4-6ADB8A5A1975}"/>
              </c:ext>
            </c:extLst>
          </c:dPt>
          <c:dLbls>
            <c:dLbl>
              <c:idx val="0"/>
              <c:layout>
                <c:manualLayout>
                  <c:x val="-9.1263184880349107E-3"/>
                  <c:y val="-1.5926678754500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741-44C8-A3C4-6ADB8A5A1975}"/>
                </c:ext>
              </c:extLst>
            </c:dLbl>
            <c:dLbl>
              <c:idx val="9"/>
              <c:layout>
                <c:manualLayout>
                  <c:x val="-5.4467069264484143E-2"/>
                  <c:y val="2.44618409002315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741-44C8-A3C4-6ADB8A5A1975}"/>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Sheet1!$G$47:$W$47</c:f>
              <c:numCache>
                <c:formatCode>General</c:formatCode>
                <c:ptCount val="17"/>
                <c:pt idx="0">
                  <c:v>825.6</c:v>
                </c:pt>
                <c:pt idx="1">
                  <c:v>781.2</c:v>
                </c:pt>
                <c:pt idx="2">
                  <c:v>727.8</c:v>
                </c:pt>
                <c:pt idx="3">
                  <c:v>702.3</c:v>
                </c:pt>
                <c:pt idx="4">
                  <c:v>700.6</c:v>
                </c:pt>
                <c:pt idx="5">
                  <c:v>668.2</c:v>
                </c:pt>
                <c:pt idx="6">
                  <c:v>638.70000000000005</c:v>
                </c:pt>
                <c:pt idx="7">
                  <c:v>652</c:v>
                </c:pt>
                <c:pt idx="8">
                  <c:v>647.70000000000005</c:v>
                </c:pt>
                <c:pt idx="9">
                  <c:v>628.9</c:v>
                </c:pt>
                <c:pt idx="10">
                  <c:v>653.29999999999995</c:v>
                </c:pt>
                <c:pt idx="11">
                  <c:v>657.6</c:v>
                </c:pt>
                <c:pt idx="12">
                  <c:v>653.20000000000005</c:v>
                </c:pt>
                <c:pt idx="13">
                  <c:v>678.1</c:v>
                </c:pt>
                <c:pt idx="14">
                  <c:v>687.8</c:v>
                </c:pt>
              </c:numCache>
            </c:numRef>
          </c:val>
          <c:smooth val="0"/>
          <c:extLst>
            <c:ext xmlns:c16="http://schemas.microsoft.com/office/drawing/2014/chart" uri="{C3380CC4-5D6E-409C-BE32-E72D297353CC}">
              <c16:uniqueId val="{00000008-C741-44C8-A3C4-6ADB8A5A1975}"/>
            </c:ext>
          </c:extLst>
        </c:ser>
        <c:ser>
          <c:idx val="3"/>
          <c:order val="3"/>
          <c:tx>
            <c:strRef>
              <c:f>Sheet1!$A$48</c:f>
              <c:strCache>
                <c:ptCount val="1"/>
                <c:pt idx="0">
                  <c:v>Forecast</c:v>
                </c:pt>
              </c:strCache>
            </c:strRef>
          </c:tx>
          <c:spPr>
            <a:ln w="28575" cap="rnd">
              <a:solidFill>
                <a:schemeClr val="accent4"/>
              </a:solidFill>
              <a:round/>
            </a:ln>
            <a:effectLst/>
          </c:spPr>
          <c:marker>
            <c:symbol val="circle"/>
            <c:size val="8"/>
            <c:spPr>
              <a:solidFill>
                <a:schemeClr val="accent3"/>
              </a:solidFill>
              <a:ln w="9525">
                <a:solidFill>
                  <a:schemeClr val="accent3"/>
                </a:solidFill>
              </a:ln>
              <a:effectLst/>
            </c:spPr>
          </c:marker>
          <c:dPt>
            <c:idx val="16"/>
            <c:marker>
              <c:symbol val="circle"/>
              <c:size val="8"/>
              <c:spPr>
                <a:solidFill>
                  <a:schemeClr val="accent3"/>
                </a:solidFill>
                <a:ln w="9525">
                  <a:solidFill>
                    <a:schemeClr val="accent3"/>
                  </a:solidFill>
                </a:ln>
                <a:effectLst/>
              </c:spPr>
            </c:marker>
            <c:bubble3D val="0"/>
            <c:spPr>
              <a:ln w="28575" cap="rnd">
                <a:solidFill>
                  <a:schemeClr val="accent3"/>
                </a:solidFill>
                <a:prstDash val="sysDash"/>
                <a:round/>
              </a:ln>
              <a:effectLst/>
            </c:spPr>
            <c:extLst>
              <c:ext xmlns:c16="http://schemas.microsoft.com/office/drawing/2014/chart" uri="{C3380CC4-5D6E-409C-BE32-E72D297353CC}">
                <c16:uniqueId val="{0000000A-C741-44C8-A3C4-6ADB8A5A1975}"/>
              </c:ext>
            </c:extLst>
          </c:dPt>
          <c:dPt>
            <c:idx val="21"/>
            <c:marker>
              <c:symbol val="circle"/>
              <c:size val="8"/>
              <c:spPr>
                <a:solidFill>
                  <a:schemeClr val="accent3"/>
                </a:solidFill>
                <a:ln w="9525">
                  <a:solidFill>
                    <a:schemeClr val="accent3"/>
                  </a:solidFill>
                </a:ln>
                <a:effectLst/>
              </c:spPr>
            </c:marker>
            <c:bubble3D val="0"/>
            <c:spPr>
              <a:ln w="28575" cap="rnd">
                <a:solidFill>
                  <a:schemeClr val="bg1">
                    <a:lumMod val="65000"/>
                  </a:schemeClr>
                </a:solidFill>
                <a:prstDash val="sysDash"/>
                <a:round/>
              </a:ln>
              <a:effectLst/>
            </c:spPr>
            <c:extLst>
              <c:ext xmlns:c16="http://schemas.microsoft.com/office/drawing/2014/chart" uri="{C3380CC4-5D6E-409C-BE32-E72D297353CC}">
                <c16:uniqueId val="{0000000C-C741-44C8-A3C4-6ADB8A5A1975}"/>
              </c:ext>
            </c:extLst>
          </c:dPt>
          <c:dLbls>
            <c:dLbl>
              <c:idx val="14"/>
              <c:layout>
                <c:manualLayout>
                  <c:x val="-7.9855286770307149E-3"/>
                  <c:y val="2.38900181317504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741-44C8-A3C4-6ADB8A5A1975}"/>
                </c:ext>
              </c:extLst>
            </c:dLbl>
            <c:dLbl>
              <c:idx val="16"/>
              <c:layout>
                <c:manualLayout>
                  <c:x val="-8.1134108654932646E-2"/>
                  <c:y val="-3.4622107099205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741-44C8-A3C4-6ADB8A5A1975}"/>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Sheet1!$G$48:$W$48</c:f>
              <c:numCache>
                <c:formatCode>General</c:formatCode>
                <c:ptCount val="17"/>
                <c:pt idx="14">
                  <c:v>687.8</c:v>
                </c:pt>
                <c:pt idx="16">
                  <c:v>841.4</c:v>
                </c:pt>
              </c:numCache>
            </c:numRef>
          </c:val>
          <c:smooth val="0"/>
          <c:extLst>
            <c:ext xmlns:c16="http://schemas.microsoft.com/office/drawing/2014/chart" uri="{C3380CC4-5D6E-409C-BE32-E72D297353CC}">
              <c16:uniqueId val="{0000000E-C741-44C8-A3C4-6ADB8A5A1975}"/>
            </c:ext>
          </c:extLst>
        </c:ser>
        <c:dLbls>
          <c:showLegendKey val="0"/>
          <c:showVal val="0"/>
          <c:showCatName val="0"/>
          <c:showSerName val="0"/>
          <c:showPercent val="0"/>
          <c:showBubbleSize val="0"/>
        </c:dLbls>
        <c:marker val="1"/>
        <c:smooth val="0"/>
        <c:axId val="380788288"/>
        <c:axId val="380781728"/>
      </c:lineChart>
      <c:catAx>
        <c:axId val="380785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0779104"/>
        <c:crosses val="autoZero"/>
        <c:auto val="1"/>
        <c:lblAlgn val="ctr"/>
        <c:lblOffset val="100"/>
        <c:tickLblSkip val="2"/>
        <c:noMultiLvlLbl val="0"/>
      </c:catAx>
      <c:valAx>
        <c:axId val="380779104"/>
        <c:scaling>
          <c:orientation val="minMax"/>
          <c:max val="18"/>
          <c:min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Percentage</a:t>
                </a:r>
              </a:p>
            </c:rich>
          </c:tx>
          <c:layout>
            <c:manualLayout>
              <c:xMode val="edge"/>
              <c:yMode val="edge"/>
              <c:x val="5.7039490550218194E-3"/>
              <c:y val="0.3159756919588038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0785992"/>
        <c:crosses val="autoZero"/>
        <c:crossBetween val="between"/>
        <c:majorUnit val="2"/>
      </c:valAx>
      <c:valAx>
        <c:axId val="380781728"/>
        <c:scaling>
          <c:orientation val="minMax"/>
          <c:min val="400"/>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Millions</a:t>
                </a:r>
              </a:p>
            </c:rich>
          </c:tx>
          <c:layout>
            <c:manualLayout>
              <c:xMode val="edge"/>
              <c:yMode val="edge"/>
              <c:x val="0.96988314898948491"/>
              <c:y val="0.3537948656317112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0788288"/>
        <c:crosses val="max"/>
        <c:crossBetween val="between"/>
        <c:majorUnit val="100"/>
      </c:valAx>
      <c:catAx>
        <c:axId val="380788288"/>
        <c:scaling>
          <c:orientation val="minMax"/>
        </c:scaling>
        <c:delete val="1"/>
        <c:axPos val="b"/>
        <c:majorTickMark val="out"/>
        <c:minorTickMark val="none"/>
        <c:tickLblPos val="nextTo"/>
        <c:crossAx val="380781728"/>
        <c:crosses val="autoZero"/>
        <c:auto val="1"/>
        <c:lblAlgn val="ctr"/>
        <c:lblOffset val="100"/>
        <c:noMultiLvlLbl val="0"/>
      </c:catAx>
      <c:spPr>
        <a:noFill/>
        <a:ln>
          <a:noFill/>
        </a:ln>
        <a:effectLst/>
      </c:spPr>
    </c:plotArea>
    <c:legend>
      <c:legendPos val="b"/>
      <c:legendEntry>
        <c:idx val="1"/>
        <c:delete val="1"/>
      </c:legendEntry>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span"/>
    <c:showDLblsOverMax val="0"/>
  </c:chart>
  <c:spPr>
    <a:noFill/>
    <a:ln>
      <a:noFill/>
    </a:ln>
    <a:effectLst/>
  </c:spPr>
  <c:txPr>
    <a:bodyPr/>
    <a:lstStyle/>
    <a:p>
      <a:pPr>
        <a:defRPr sz="1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613604428504047E-2"/>
          <c:y val="4.2655892176853727E-2"/>
          <c:w val="0.84603878749293282"/>
          <c:h val="0.59226654156650793"/>
        </c:manualLayout>
      </c:layout>
      <c:scatterChart>
        <c:scatterStyle val="lineMarker"/>
        <c:varyColors val="0"/>
        <c:ser>
          <c:idx val="0"/>
          <c:order val="0"/>
          <c:tx>
            <c:strRef>
              <c:f>Graphs!$A$2</c:f>
              <c:strCache>
                <c:ptCount val="1"/>
                <c:pt idx="0">
                  <c:v>Central Asia</c:v>
                </c:pt>
              </c:strCache>
            </c:strRef>
          </c:tx>
          <c:spPr>
            <a:ln w="19050" cap="rnd">
              <a:solidFill>
                <a:schemeClr val="accent1"/>
              </a:solidFill>
              <a:round/>
            </a:ln>
            <a:effectLst/>
          </c:spPr>
          <c:marker>
            <c:symbol val="none"/>
          </c:marker>
          <c:xVal>
            <c:numRef>
              <c:f>Graphs!$B$1:$U$1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xVal>
          <c:yVal>
            <c:numRef>
              <c:f>Graphs!$B$2:$U$2</c:f>
              <c:numCache>
                <c:formatCode>General</c:formatCode>
                <c:ptCount val="20"/>
                <c:pt idx="0">
                  <c:v>13.9</c:v>
                </c:pt>
                <c:pt idx="1">
                  <c:v>14.3</c:v>
                </c:pt>
                <c:pt idx="2">
                  <c:v>12.6</c:v>
                </c:pt>
                <c:pt idx="3">
                  <c:v>12</c:v>
                </c:pt>
                <c:pt idx="4">
                  <c:v>10.6</c:v>
                </c:pt>
                <c:pt idx="5">
                  <c:v>9.6999999999999993</c:v>
                </c:pt>
                <c:pt idx="6">
                  <c:v>8.6999999999999993</c:v>
                </c:pt>
                <c:pt idx="7">
                  <c:v>8.6</c:v>
                </c:pt>
                <c:pt idx="8">
                  <c:v>8.3000000000000007</c:v>
                </c:pt>
                <c:pt idx="9">
                  <c:v>4.4000000000000004</c:v>
                </c:pt>
                <c:pt idx="10">
                  <c:v>3.8</c:v>
                </c:pt>
                <c:pt idx="11">
                  <c:v>3.6</c:v>
                </c:pt>
                <c:pt idx="12">
                  <c:v>3.3</c:v>
                </c:pt>
                <c:pt idx="13">
                  <c:v>3</c:v>
                </c:pt>
                <c:pt idx="14">
                  <c:v>2.9</c:v>
                </c:pt>
                <c:pt idx="15">
                  <c:v>3.2</c:v>
                </c:pt>
                <c:pt idx="16">
                  <c:v>3.2</c:v>
                </c:pt>
                <c:pt idx="17">
                  <c:v>3.1</c:v>
                </c:pt>
                <c:pt idx="18">
                  <c:v>3</c:v>
                </c:pt>
                <c:pt idx="19">
                  <c:v>3.4</c:v>
                </c:pt>
              </c:numCache>
            </c:numRef>
          </c:yVal>
          <c:smooth val="0"/>
          <c:extLst>
            <c:ext xmlns:c16="http://schemas.microsoft.com/office/drawing/2014/chart" uri="{C3380CC4-5D6E-409C-BE32-E72D297353CC}">
              <c16:uniqueId val="{00000000-E243-4594-8861-F5DB8CC6036F}"/>
            </c:ext>
          </c:extLst>
        </c:ser>
        <c:ser>
          <c:idx val="1"/>
          <c:order val="1"/>
          <c:tx>
            <c:strRef>
              <c:f>Graphs!$A$3</c:f>
              <c:strCache>
                <c:ptCount val="1"/>
                <c:pt idx="0">
                  <c:v>East Asia (excluding China)</c:v>
                </c:pt>
              </c:strCache>
            </c:strRef>
          </c:tx>
          <c:spPr>
            <a:ln w="19050" cap="rnd">
              <a:solidFill>
                <a:schemeClr val="accent2"/>
              </a:solidFill>
              <a:round/>
            </a:ln>
            <a:effectLst/>
          </c:spPr>
          <c:marker>
            <c:symbol val="none"/>
          </c:marker>
          <c:xVal>
            <c:numRef>
              <c:f>Graphs!$B$1:$U$1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xVal>
          <c:yVal>
            <c:numRef>
              <c:f>Graphs!$B$3:$U$3</c:f>
              <c:numCache>
                <c:formatCode>General</c:formatCode>
                <c:ptCount val="20"/>
                <c:pt idx="0">
                  <c:v>5.8</c:v>
                </c:pt>
                <c:pt idx="1">
                  <c:v>5.4</c:v>
                </c:pt>
                <c:pt idx="2">
                  <c:v>5.5</c:v>
                </c:pt>
                <c:pt idx="3">
                  <c:v>5.3</c:v>
                </c:pt>
                <c:pt idx="4">
                  <c:v>5.5</c:v>
                </c:pt>
                <c:pt idx="5">
                  <c:v>6.1</c:v>
                </c:pt>
                <c:pt idx="6">
                  <c:v>6</c:v>
                </c:pt>
                <c:pt idx="7">
                  <c:v>6.5</c:v>
                </c:pt>
                <c:pt idx="8">
                  <c:v>6.9</c:v>
                </c:pt>
                <c:pt idx="9">
                  <c:v>7</c:v>
                </c:pt>
                <c:pt idx="10">
                  <c:v>6.7</c:v>
                </c:pt>
                <c:pt idx="11">
                  <c:v>6.4</c:v>
                </c:pt>
                <c:pt idx="12">
                  <c:v>6.5</c:v>
                </c:pt>
                <c:pt idx="13">
                  <c:v>5.8</c:v>
                </c:pt>
                <c:pt idx="14">
                  <c:v>6.1</c:v>
                </c:pt>
                <c:pt idx="15">
                  <c:v>6.3</c:v>
                </c:pt>
                <c:pt idx="16">
                  <c:v>6.1</c:v>
                </c:pt>
                <c:pt idx="17">
                  <c:v>6.6</c:v>
                </c:pt>
                <c:pt idx="18">
                  <c:v>6</c:v>
                </c:pt>
                <c:pt idx="19">
                  <c:v>5.9</c:v>
                </c:pt>
              </c:numCache>
            </c:numRef>
          </c:yVal>
          <c:smooth val="0"/>
          <c:extLst>
            <c:ext xmlns:c16="http://schemas.microsoft.com/office/drawing/2014/chart" uri="{C3380CC4-5D6E-409C-BE32-E72D297353CC}">
              <c16:uniqueId val="{00000001-E243-4594-8861-F5DB8CC6036F}"/>
            </c:ext>
          </c:extLst>
        </c:ser>
        <c:ser>
          <c:idx val="3"/>
          <c:order val="2"/>
          <c:tx>
            <c:strRef>
              <c:f>Graphs!$A$5</c:f>
              <c:strCache>
                <c:ptCount val="1"/>
                <c:pt idx="0">
                  <c:v>South-eastern Asia</c:v>
                </c:pt>
              </c:strCache>
            </c:strRef>
          </c:tx>
          <c:spPr>
            <a:ln w="19050" cap="rnd">
              <a:solidFill>
                <a:schemeClr val="accent3"/>
              </a:solidFill>
              <a:round/>
            </a:ln>
            <a:effectLst/>
          </c:spPr>
          <c:marker>
            <c:symbol val="none"/>
          </c:marker>
          <c:xVal>
            <c:numRef>
              <c:f>Graphs!$B$1:$U$1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xVal>
          <c:yVal>
            <c:numRef>
              <c:f>Graphs!$B$5:$U$5</c:f>
              <c:numCache>
                <c:formatCode>General</c:formatCode>
                <c:ptCount val="20"/>
                <c:pt idx="0">
                  <c:v>20.5</c:v>
                </c:pt>
                <c:pt idx="1">
                  <c:v>19.100000000000001</c:v>
                </c:pt>
                <c:pt idx="2">
                  <c:v>18.3</c:v>
                </c:pt>
                <c:pt idx="3">
                  <c:v>17.5</c:v>
                </c:pt>
                <c:pt idx="4">
                  <c:v>17.3</c:v>
                </c:pt>
                <c:pt idx="5">
                  <c:v>16.399999999999999</c:v>
                </c:pt>
                <c:pt idx="6">
                  <c:v>15.3</c:v>
                </c:pt>
                <c:pt idx="7">
                  <c:v>14.6</c:v>
                </c:pt>
                <c:pt idx="8">
                  <c:v>13.6</c:v>
                </c:pt>
                <c:pt idx="9">
                  <c:v>11.6</c:v>
                </c:pt>
                <c:pt idx="10">
                  <c:v>10.6</c:v>
                </c:pt>
                <c:pt idx="11">
                  <c:v>9.6999999999999993</c:v>
                </c:pt>
                <c:pt idx="12">
                  <c:v>9.4</c:v>
                </c:pt>
                <c:pt idx="13">
                  <c:v>8.6</c:v>
                </c:pt>
                <c:pt idx="14">
                  <c:v>8.3000000000000007</c:v>
                </c:pt>
                <c:pt idx="15">
                  <c:v>7.8</c:v>
                </c:pt>
                <c:pt idx="16">
                  <c:v>7.4</c:v>
                </c:pt>
                <c:pt idx="17">
                  <c:v>6.9</c:v>
                </c:pt>
                <c:pt idx="18">
                  <c:v>7</c:v>
                </c:pt>
                <c:pt idx="19">
                  <c:v>7.3</c:v>
                </c:pt>
              </c:numCache>
            </c:numRef>
          </c:yVal>
          <c:smooth val="0"/>
          <c:extLst>
            <c:ext xmlns:c16="http://schemas.microsoft.com/office/drawing/2014/chart" uri="{C3380CC4-5D6E-409C-BE32-E72D297353CC}">
              <c16:uniqueId val="{00000003-E243-4594-8861-F5DB8CC6036F}"/>
            </c:ext>
          </c:extLst>
        </c:ser>
        <c:ser>
          <c:idx val="4"/>
          <c:order val="3"/>
          <c:tx>
            <c:strRef>
              <c:f>Graphs!$A$6</c:f>
              <c:strCache>
                <c:ptCount val="1"/>
                <c:pt idx="0">
                  <c:v>Southern Asia</c:v>
                </c:pt>
              </c:strCache>
            </c:strRef>
          </c:tx>
          <c:spPr>
            <a:ln w="19050" cap="rnd">
              <a:solidFill>
                <a:schemeClr val="accent4"/>
              </a:solidFill>
              <a:round/>
            </a:ln>
            <a:effectLst/>
          </c:spPr>
          <c:marker>
            <c:symbol val="none"/>
          </c:marker>
          <c:xVal>
            <c:numRef>
              <c:f>Graphs!$B$1:$U$1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xVal>
          <c:yVal>
            <c:numRef>
              <c:f>Graphs!$B$6:$U$6</c:f>
              <c:numCache>
                <c:formatCode>General</c:formatCode>
                <c:ptCount val="20"/>
                <c:pt idx="0">
                  <c:v>18.2</c:v>
                </c:pt>
                <c:pt idx="1">
                  <c:v>20.2</c:v>
                </c:pt>
                <c:pt idx="2">
                  <c:v>20</c:v>
                </c:pt>
                <c:pt idx="3">
                  <c:v>20.8</c:v>
                </c:pt>
                <c:pt idx="4">
                  <c:v>20.5</c:v>
                </c:pt>
                <c:pt idx="5">
                  <c:v>18.3</c:v>
                </c:pt>
                <c:pt idx="6">
                  <c:v>16</c:v>
                </c:pt>
                <c:pt idx="7">
                  <c:v>15.5</c:v>
                </c:pt>
                <c:pt idx="8">
                  <c:v>15.9</c:v>
                </c:pt>
                <c:pt idx="9">
                  <c:v>15.6</c:v>
                </c:pt>
                <c:pt idx="10">
                  <c:v>14.8</c:v>
                </c:pt>
                <c:pt idx="11">
                  <c:v>15.3</c:v>
                </c:pt>
                <c:pt idx="12">
                  <c:v>14.4</c:v>
                </c:pt>
                <c:pt idx="13">
                  <c:v>14.4</c:v>
                </c:pt>
                <c:pt idx="14">
                  <c:v>14.1</c:v>
                </c:pt>
                <c:pt idx="15">
                  <c:v>13.2</c:v>
                </c:pt>
                <c:pt idx="16">
                  <c:v>13</c:v>
                </c:pt>
                <c:pt idx="17">
                  <c:v>13.1</c:v>
                </c:pt>
                <c:pt idx="18">
                  <c:v>13.3</c:v>
                </c:pt>
                <c:pt idx="19">
                  <c:v>15.8</c:v>
                </c:pt>
              </c:numCache>
            </c:numRef>
          </c:yVal>
          <c:smooth val="0"/>
          <c:extLst>
            <c:ext xmlns:c16="http://schemas.microsoft.com/office/drawing/2014/chart" uri="{C3380CC4-5D6E-409C-BE32-E72D297353CC}">
              <c16:uniqueId val="{00000004-E243-4594-8861-F5DB8CC6036F}"/>
            </c:ext>
          </c:extLst>
        </c:ser>
        <c:dLbls>
          <c:showLegendKey val="0"/>
          <c:showVal val="0"/>
          <c:showCatName val="0"/>
          <c:showSerName val="0"/>
          <c:showPercent val="0"/>
          <c:showBubbleSize val="0"/>
        </c:dLbls>
        <c:axId val="646852760"/>
        <c:axId val="646854728"/>
      </c:scatterChart>
      <c:valAx>
        <c:axId val="646852760"/>
        <c:scaling>
          <c:orientation val="minMax"/>
          <c:max val="202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342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46854728"/>
        <c:crosses val="autoZero"/>
        <c:crossBetween val="midCat"/>
        <c:majorUnit val="1"/>
      </c:valAx>
      <c:valAx>
        <c:axId val="646854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46852760"/>
        <c:crosses val="autoZero"/>
        <c:crossBetween val="midCat"/>
      </c:valAx>
      <c:spPr>
        <a:noFill/>
        <a:ln>
          <a:noFill/>
        </a:ln>
        <a:effectLst/>
      </c:spPr>
    </c:plotArea>
    <c:legend>
      <c:legendPos val="b"/>
      <c:layout>
        <c:manualLayout>
          <c:xMode val="edge"/>
          <c:yMode val="edge"/>
          <c:x val="2.2430580035211645E-2"/>
          <c:y val="0.78438092900557843"/>
          <c:w val="0.97756941719661261"/>
          <c:h val="0.2142834125028131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Chart!$A$14</c:f>
              <c:strCache>
                <c:ptCount val="1"/>
                <c:pt idx="0">
                  <c:v>Central Asia</c:v>
                </c:pt>
              </c:strCache>
            </c:strRef>
          </c:tx>
          <c:spPr>
            <a:ln w="19050" cap="rnd">
              <a:solidFill>
                <a:schemeClr val="accent1"/>
              </a:solidFill>
              <a:round/>
            </a:ln>
            <a:effectLst/>
          </c:spPr>
          <c:marker>
            <c:symbol val="none"/>
          </c:marker>
          <c:cat>
            <c:numRef>
              <c:f>Chart!$D$13:$N$13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Chart!$D$14:$N$14</c:f>
              <c:numCache>
                <c:formatCode>General</c:formatCode>
                <c:ptCount val="11"/>
                <c:pt idx="0">
                  <c:v>9.5</c:v>
                </c:pt>
                <c:pt idx="1">
                  <c:v>9</c:v>
                </c:pt>
                <c:pt idx="2">
                  <c:v>8.5</c:v>
                </c:pt>
                <c:pt idx="3">
                  <c:v>7.9</c:v>
                </c:pt>
                <c:pt idx="4">
                  <c:v>7.4</c:v>
                </c:pt>
                <c:pt idx="5">
                  <c:v>6.9</c:v>
                </c:pt>
                <c:pt idx="6">
                  <c:v>6.5</c:v>
                </c:pt>
                <c:pt idx="7">
                  <c:v>6.2</c:v>
                </c:pt>
                <c:pt idx="8">
                  <c:v>6</c:v>
                </c:pt>
                <c:pt idx="9">
                  <c:v>5.8</c:v>
                </c:pt>
                <c:pt idx="10">
                  <c:v>5.6</c:v>
                </c:pt>
              </c:numCache>
            </c:numRef>
          </c:val>
          <c:smooth val="0"/>
          <c:extLst>
            <c:ext xmlns:c16="http://schemas.microsoft.com/office/drawing/2014/chart" uri="{C3380CC4-5D6E-409C-BE32-E72D297353CC}">
              <c16:uniqueId val="{00000000-68BF-464F-AF0B-0715AAF60CDC}"/>
            </c:ext>
          </c:extLst>
        </c:ser>
        <c:ser>
          <c:idx val="1"/>
          <c:order val="1"/>
          <c:tx>
            <c:strRef>
              <c:f>Chart!$A$15</c:f>
              <c:strCache>
                <c:ptCount val="1"/>
                <c:pt idx="0">
                  <c:v>Eastern Asia</c:v>
                </c:pt>
              </c:strCache>
            </c:strRef>
          </c:tx>
          <c:spPr>
            <a:ln w="19050" cap="rnd">
              <a:solidFill>
                <a:schemeClr val="accent2"/>
              </a:solidFill>
              <a:round/>
            </a:ln>
            <a:effectLst/>
          </c:spPr>
          <c:marker>
            <c:symbol val="none"/>
          </c:marker>
          <c:cat>
            <c:numRef>
              <c:f>Chart!$D$13:$N$13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Chart!$D$15:$N$15</c:f>
              <c:numCache>
                <c:formatCode>General</c:formatCode>
                <c:ptCount val="11"/>
                <c:pt idx="0">
                  <c:v>6.6</c:v>
                </c:pt>
                <c:pt idx="1">
                  <c:v>6.8</c:v>
                </c:pt>
                <c:pt idx="2">
                  <c:v>6.8</c:v>
                </c:pt>
                <c:pt idx="3">
                  <c:v>6.9</c:v>
                </c:pt>
                <c:pt idx="4">
                  <c:v>7</c:v>
                </c:pt>
                <c:pt idx="5">
                  <c:v>7.1</c:v>
                </c:pt>
                <c:pt idx="6">
                  <c:v>7.1</c:v>
                </c:pt>
                <c:pt idx="7">
                  <c:v>7.3</c:v>
                </c:pt>
                <c:pt idx="8">
                  <c:v>7.5</c:v>
                </c:pt>
                <c:pt idx="9">
                  <c:v>7.7</c:v>
                </c:pt>
                <c:pt idx="10">
                  <c:v>7.9</c:v>
                </c:pt>
              </c:numCache>
            </c:numRef>
          </c:val>
          <c:smooth val="0"/>
          <c:extLst>
            <c:ext xmlns:c16="http://schemas.microsoft.com/office/drawing/2014/chart" uri="{C3380CC4-5D6E-409C-BE32-E72D297353CC}">
              <c16:uniqueId val="{00000001-68BF-464F-AF0B-0715AAF60CDC}"/>
            </c:ext>
          </c:extLst>
        </c:ser>
        <c:ser>
          <c:idx val="2"/>
          <c:order val="2"/>
          <c:tx>
            <c:strRef>
              <c:f>Chart!$A$16</c:f>
              <c:strCache>
                <c:ptCount val="1"/>
                <c:pt idx="0">
                  <c:v>South-eastern Asia</c:v>
                </c:pt>
              </c:strCache>
            </c:strRef>
          </c:tx>
          <c:spPr>
            <a:ln w="19050" cap="rnd">
              <a:solidFill>
                <a:schemeClr val="accent3"/>
              </a:solidFill>
              <a:round/>
            </a:ln>
            <a:effectLst/>
          </c:spPr>
          <c:marker>
            <c:symbol val="none"/>
          </c:marker>
          <c:cat>
            <c:numRef>
              <c:f>Chart!$D$13:$N$13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Chart!$D$16:$N$16</c:f>
              <c:numCache>
                <c:formatCode>General</c:formatCode>
                <c:ptCount val="11"/>
                <c:pt idx="0">
                  <c:v>5.3</c:v>
                </c:pt>
                <c:pt idx="1">
                  <c:v>5.6</c:v>
                </c:pt>
                <c:pt idx="2">
                  <c:v>5.8</c:v>
                </c:pt>
                <c:pt idx="3">
                  <c:v>6.1</c:v>
                </c:pt>
                <c:pt idx="4">
                  <c:v>6.3</c:v>
                </c:pt>
                <c:pt idx="5">
                  <c:v>6.6</c:v>
                </c:pt>
                <c:pt idx="6">
                  <c:v>6.8</c:v>
                </c:pt>
                <c:pt idx="7">
                  <c:v>7</c:v>
                </c:pt>
                <c:pt idx="8">
                  <c:v>7.2</c:v>
                </c:pt>
                <c:pt idx="9">
                  <c:v>7.4</c:v>
                </c:pt>
                <c:pt idx="10">
                  <c:v>7.5</c:v>
                </c:pt>
              </c:numCache>
            </c:numRef>
          </c:val>
          <c:smooth val="0"/>
          <c:extLst>
            <c:ext xmlns:c16="http://schemas.microsoft.com/office/drawing/2014/chart" uri="{C3380CC4-5D6E-409C-BE32-E72D297353CC}">
              <c16:uniqueId val="{00000002-68BF-464F-AF0B-0715AAF60CDC}"/>
            </c:ext>
          </c:extLst>
        </c:ser>
        <c:ser>
          <c:idx val="3"/>
          <c:order val="3"/>
          <c:tx>
            <c:strRef>
              <c:f>Chart!$A$17</c:f>
              <c:strCache>
                <c:ptCount val="1"/>
                <c:pt idx="0">
                  <c:v>Southern Asia</c:v>
                </c:pt>
              </c:strCache>
            </c:strRef>
          </c:tx>
          <c:spPr>
            <a:ln w="19050" cap="rnd">
              <a:solidFill>
                <a:schemeClr val="accent4"/>
              </a:solidFill>
              <a:round/>
            </a:ln>
            <a:effectLst/>
          </c:spPr>
          <c:marker>
            <c:symbol val="none"/>
          </c:marker>
          <c:cat>
            <c:numRef>
              <c:f>Chart!$D$13:$N$13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Chart!$D$17:$N$17</c:f>
              <c:numCache>
                <c:formatCode>General</c:formatCode>
                <c:ptCount val="11"/>
                <c:pt idx="0">
                  <c:v>3</c:v>
                </c:pt>
                <c:pt idx="1">
                  <c:v>3</c:v>
                </c:pt>
                <c:pt idx="2">
                  <c:v>2.9</c:v>
                </c:pt>
                <c:pt idx="3">
                  <c:v>2.9</c:v>
                </c:pt>
                <c:pt idx="4">
                  <c:v>2.8</c:v>
                </c:pt>
                <c:pt idx="5">
                  <c:v>2.8</c:v>
                </c:pt>
                <c:pt idx="6">
                  <c:v>2.7</c:v>
                </c:pt>
                <c:pt idx="7">
                  <c:v>2.6</c:v>
                </c:pt>
                <c:pt idx="8">
                  <c:v>2.6</c:v>
                </c:pt>
                <c:pt idx="9">
                  <c:v>2.6</c:v>
                </c:pt>
                <c:pt idx="10">
                  <c:v>2.5</c:v>
                </c:pt>
              </c:numCache>
            </c:numRef>
          </c:val>
          <c:smooth val="0"/>
          <c:extLst>
            <c:ext xmlns:c16="http://schemas.microsoft.com/office/drawing/2014/chart" uri="{C3380CC4-5D6E-409C-BE32-E72D297353CC}">
              <c16:uniqueId val="{00000003-68BF-464F-AF0B-0715AAF60CDC}"/>
            </c:ext>
          </c:extLst>
        </c:ser>
        <c:dLbls>
          <c:showLegendKey val="0"/>
          <c:showVal val="0"/>
          <c:showCatName val="0"/>
          <c:showSerName val="0"/>
          <c:showPercent val="0"/>
          <c:showBubbleSize val="0"/>
        </c:dLbls>
        <c:smooth val="0"/>
        <c:axId val="330728504"/>
        <c:axId val="330735064"/>
      </c:lineChart>
      <c:catAx>
        <c:axId val="330728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22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0735064"/>
        <c:crosses val="autoZero"/>
        <c:auto val="1"/>
        <c:lblAlgn val="ctr"/>
        <c:lblOffset val="100"/>
        <c:noMultiLvlLbl val="0"/>
      </c:catAx>
      <c:valAx>
        <c:axId val="330735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728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85108292056638"/>
          <c:y val="6.2464734185101262E-2"/>
          <c:w val="0.75876877512164165"/>
          <c:h val="0.802088863255906"/>
        </c:manualLayout>
      </c:layout>
      <c:barChart>
        <c:barDir val="col"/>
        <c:grouping val="stacked"/>
        <c:varyColors val="0"/>
        <c:ser>
          <c:idx val="0"/>
          <c:order val="0"/>
          <c:tx>
            <c:strRef>
              <c:f>Sheet2!$A$3</c:f>
              <c:strCache>
                <c:ptCount val="1"/>
                <c:pt idx="0">
                  <c:v>Cropping production</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6">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Sheet2!$B$2:$C$2</c:f>
              <c:strCache>
                <c:ptCount val="2"/>
                <c:pt idx="0">
                  <c:v>Energy consumption (%)</c:v>
                </c:pt>
                <c:pt idx="1">
                  <c:v>GHG emissions     (%)</c:v>
                </c:pt>
              </c:strCache>
            </c:strRef>
          </c:cat>
          <c:val>
            <c:numRef>
              <c:f>Sheet2!$B$3:$C$3</c:f>
              <c:numCache>
                <c:formatCode>General</c:formatCode>
                <c:ptCount val="2"/>
                <c:pt idx="0">
                  <c:v>4</c:v>
                </c:pt>
                <c:pt idx="1">
                  <c:v>6</c:v>
                </c:pt>
              </c:numCache>
            </c:numRef>
          </c:val>
          <c:extLst>
            <c:ext xmlns:c16="http://schemas.microsoft.com/office/drawing/2014/chart" uri="{C3380CC4-5D6E-409C-BE32-E72D297353CC}">
              <c16:uniqueId val="{00000000-DB75-45ED-9B85-B20F4E7F0BA7}"/>
            </c:ext>
          </c:extLst>
        </c:ser>
        <c:ser>
          <c:idx val="1"/>
          <c:order val="1"/>
          <c:tx>
            <c:strRef>
              <c:f>Sheet2!$A$4</c:f>
              <c:strCache>
                <c:ptCount val="1"/>
                <c:pt idx="0">
                  <c:v>Livestock production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Sheet2!$B$2:$C$2</c:f>
              <c:strCache>
                <c:ptCount val="2"/>
                <c:pt idx="0">
                  <c:v>Energy consumption (%)</c:v>
                </c:pt>
                <c:pt idx="1">
                  <c:v>GHG emissions     (%)</c:v>
                </c:pt>
              </c:strCache>
            </c:strRef>
          </c:cat>
          <c:val>
            <c:numRef>
              <c:f>Sheet2!$B$4:$C$4</c:f>
              <c:numCache>
                <c:formatCode>General</c:formatCode>
                <c:ptCount val="2"/>
                <c:pt idx="0">
                  <c:v>2</c:v>
                </c:pt>
                <c:pt idx="1">
                  <c:v>8</c:v>
                </c:pt>
              </c:numCache>
            </c:numRef>
          </c:val>
          <c:extLst>
            <c:ext xmlns:c16="http://schemas.microsoft.com/office/drawing/2014/chart" uri="{C3380CC4-5D6E-409C-BE32-E72D297353CC}">
              <c16:uniqueId val="{00000001-DB75-45ED-9B85-B20F4E7F0BA7}"/>
            </c:ext>
          </c:extLst>
        </c:ser>
        <c:ser>
          <c:idx val="2"/>
          <c:order val="2"/>
          <c:tx>
            <c:strRef>
              <c:f>Sheet2!$A$5</c:f>
              <c:strCache>
                <c:ptCount val="1"/>
                <c:pt idx="0">
                  <c:v>Fisheries production</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Sheet2!$B$2:$C$2</c:f>
              <c:strCache>
                <c:ptCount val="2"/>
                <c:pt idx="0">
                  <c:v>Energy consumption (%)</c:v>
                </c:pt>
                <c:pt idx="1">
                  <c:v>GHG emissions     (%)</c:v>
                </c:pt>
              </c:strCache>
            </c:strRef>
          </c:cat>
          <c:val>
            <c:numRef>
              <c:f>Sheet2!$B$5:$C$5</c:f>
              <c:numCache>
                <c:formatCode>General</c:formatCode>
                <c:ptCount val="2"/>
                <c:pt idx="0">
                  <c:v>1</c:v>
                </c:pt>
                <c:pt idx="1">
                  <c:v>1.3</c:v>
                </c:pt>
              </c:numCache>
            </c:numRef>
          </c:val>
          <c:extLst>
            <c:ext xmlns:c16="http://schemas.microsoft.com/office/drawing/2014/chart" uri="{C3380CC4-5D6E-409C-BE32-E72D297353CC}">
              <c16:uniqueId val="{00000002-DB75-45ED-9B85-B20F4E7F0BA7}"/>
            </c:ext>
          </c:extLst>
        </c:ser>
        <c:ser>
          <c:idx val="3"/>
          <c:order val="3"/>
          <c:tx>
            <c:strRef>
              <c:f>Sheet2!$A$6</c:f>
              <c:strCache>
                <c:ptCount val="1"/>
                <c:pt idx="0">
                  <c:v>Processing and distribution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Sheet2!$B$2:$C$2</c:f>
              <c:strCache>
                <c:ptCount val="2"/>
                <c:pt idx="0">
                  <c:v>Energy consumption (%)</c:v>
                </c:pt>
                <c:pt idx="1">
                  <c:v>GHG emissions     (%)</c:v>
                </c:pt>
              </c:strCache>
            </c:strRef>
          </c:cat>
          <c:val>
            <c:numRef>
              <c:f>Sheet2!$B$6:$C$6</c:f>
              <c:numCache>
                <c:formatCode>General</c:formatCode>
                <c:ptCount val="2"/>
                <c:pt idx="0">
                  <c:v>14</c:v>
                </c:pt>
                <c:pt idx="1">
                  <c:v>5</c:v>
                </c:pt>
              </c:numCache>
            </c:numRef>
          </c:val>
          <c:extLst>
            <c:ext xmlns:c16="http://schemas.microsoft.com/office/drawing/2014/chart" uri="{C3380CC4-5D6E-409C-BE32-E72D297353CC}">
              <c16:uniqueId val="{00000003-DB75-45ED-9B85-B20F4E7F0BA7}"/>
            </c:ext>
          </c:extLst>
        </c:ser>
        <c:ser>
          <c:idx val="4"/>
          <c:order val="4"/>
          <c:tx>
            <c:strRef>
              <c:f>Sheet2!$A$7</c:f>
              <c:strCache>
                <c:ptCount val="1"/>
                <c:pt idx="0">
                  <c:v>Retail and food preparation</c:v>
                </c:pt>
              </c:strCache>
            </c:strRef>
          </c:tx>
          <c:spPr>
            <a:solidFill>
              <a:schemeClr val="bg2">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Sheet2!$B$2:$C$2</c:f>
              <c:strCache>
                <c:ptCount val="2"/>
                <c:pt idx="0">
                  <c:v>Energy consumption (%)</c:v>
                </c:pt>
                <c:pt idx="1">
                  <c:v>GHG emissions     (%)</c:v>
                </c:pt>
              </c:strCache>
            </c:strRef>
          </c:cat>
          <c:val>
            <c:numRef>
              <c:f>Sheet2!$B$7:$C$7</c:f>
              <c:numCache>
                <c:formatCode>General</c:formatCode>
                <c:ptCount val="2"/>
                <c:pt idx="0">
                  <c:v>11</c:v>
                </c:pt>
                <c:pt idx="1">
                  <c:v>3</c:v>
                </c:pt>
              </c:numCache>
            </c:numRef>
          </c:val>
          <c:extLst>
            <c:ext xmlns:c16="http://schemas.microsoft.com/office/drawing/2014/chart" uri="{C3380CC4-5D6E-409C-BE32-E72D297353CC}">
              <c16:uniqueId val="{00000004-DB75-45ED-9B85-B20F4E7F0BA7}"/>
            </c:ext>
          </c:extLst>
        </c:ser>
        <c:dLbls>
          <c:showLegendKey val="0"/>
          <c:showVal val="0"/>
          <c:showCatName val="0"/>
          <c:showSerName val="0"/>
          <c:showPercent val="0"/>
          <c:showBubbleSize val="0"/>
        </c:dLbls>
        <c:gapWidth val="150"/>
        <c:overlap val="100"/>
        <c:axId val="531323496"/>
        <c:axId val="531324808"/>
      </c:barChart>
      <c:catAx>
        <c:axId val="531323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31324808"/>
        <c:crosses val="autoZero"/>
        <c:auto val="1"/>
        <c:lblAlgn val="ctr"/>
        <c:lblOffset val="100"/>
        <c:noMultiLvlLbl val="0"/>
      </c:catAx>
      <c:valAx>
        <c:axId val="531324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Share of global total (%)</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31323496"/>
        <c:crosses val="autoZero"/>
        <c:crossBetween val="between"/>
      </c:valAx>
      <c:spPr>
        <a:noFill/>
        <a:ln>
          <a:noFill/>
        </a:ln>
        <a:effectLst/>
      </c:spPr>
    </c:plotArea>
    <c:legend>
      <c:legendPos val="tr"/>
      <c:layout>
        <c:manualLayout>
          <c:xMode val="edge"/>
          <c:yMode val="edge"/>
          <c:x val="0.51753111402051954"/>
          <c:y val="1.5852253997045988E-2"/>
          <c:w val="0.4824688859794804"/>
          <c:h val="0.26535938453858943"/>
        </c:manualLayout>
      </c:layout>
      <c:overlay val="1"/>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'Poverty impacts Sep 20 scenario'!$T$3</c:f>
              <c:strCache>
                <c:ptCount val="1"/>
                <c:pt idx="0">
                  <c:v>Change in No. of Poor (millions)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1" u="none" strike="noStrike" kern="1200" baseline="0">
                    <a:solidFill>
                      <a:schemeClr val="accent5">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'Poverty impacts Sep 20 scenario'!$S$4:$S$6</c:f>
              <c:strCache>
                <c:ptCount val="3"/>
                <c:pt idx="0">
                  <c:v>World</c:v>
                </c:pt>
                <c:pt idx="1">
                  <c:v>Sub-Saharan Africa</c:v>
                </c:pt>
                <c:pt idx="2">
                  <c:v>South Asia</c:v>
                </c:pt>
              </c:strCache>
            </c:strRef>
          </c:cat>
          <c:val>
            <c:numRef>
              <c:f>'Poverty impacts Sep 20 scenario'!$T$4:$T$6</c:f>
              <c:numCache>
                <c:formatCode>General</c:formatCode>
                <c:ptCount val="3"/>
                <c:pt idx="0">
                  <c:v>149.69999999999999</c:v>
                </c:pt>
                <c:pt idx="1">
                  <c:v>50.5</c:v>
                </c:pt>
                <c:pt idx="2">
                  <c:v>72.5</c:v>
                </c:pt>
              </c:numCache>
            </c:numRef>
          </c:val>
          <c:extLst>
            <c:ext xmlns:c16="http://schemas.microsoft.com/office/drawing/2014/chart" uri="{C3380CC4-5D6E-409C-BE32-E72D297353CC}">
              <c16:uniqueId val="{00000000-E72E-4A6B-AAA8-EC70C4EAAFFF}"/>
            </c:ext>
          </c:extLst>
        </c:ser>
        <c:dLbls>
          <c:showLegendKey val="0"/>
          <c:showVal val="0"/>
          <c:showCatName val="0"/>
          <c:showSerName val="0"/>
          <c:showPercent val="0"/>
          <c:showBubbleSize val="0"/>
        </c:dLbls>
        <c:gapWidth val="219"/>
        <c:overlap val="-27"/>
        <c:axId val="399523688"/>
        <c:axId val="399525984"/>
      </c:barChart>
      <c:lineChart>
        <c:grouping val="standard"/>
        <c:varyColors val="0"/>
        <c:ser>
          <c:idx val="1"/>
          <c:order val="1"/>
          <c:tx>
            <c:strRef>
              <c:f>'Poverty impacts Sep 20 scenario'!$U$3</c:f>
              <c:strCache>
                <c:ptCount val="1"/>
                <c:pt idx="0">
                  <c:v>Change in %</c:v>
                </c:pt>
              </c:strCache>
            </c:strRef>
          </c:tx>
          <c:spPr>
            <a:ln w="28575" cap="rnd">
              <a:noFill/>
              <a:round/>
            </a:ln>
            <a:effectLst/>
          </c:spPr>
          <c:marker>
            <c:symbol val="triangle"/>
            <c:size val="9"/>
            <c:spPr>
              <a:solidFill>
                <a:schemeClr val="accent2"/>
              </a:solidFill>
              <a:ln w="9525">
                <a:solidFill>
                  <a:schemeClr val="accent2"/>
                </a:solidFill>
              </a:ln>
              <a:effectLst/>
            </c:spPr>
          </c:marker>
          <c:dLbls>
            <c:numFmt formatCode="0%" sourceLinked="0"/>
            <c:spPr>
              <a:solidFill>
                <a:schemeClr val="accent4">
                  <a:lumMod val="20000"/>
                  <a:lumOff val="80000"/>
                </a:schemeClr>
              </a:solidFill>
              <a:ln>
                <a:noFill/>
              </a:ln>
              <a:effectLst/>
            </c:spPr>
            <c:txPr>
              <a:bodyPr rot="0" spcFirstLastPara="1" vertOverflow="ellipsis" vert="horz" wrap="square" anchor="ctr" anchorCtr="1"/>
              <a:lstStyle/>
              <a:p>
                <a:pPr>
                  <a:defRPr sz="1200" b="1" i="1"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'Poverty impacts Sep 20 scenario'!$S$4:$S$6</c:f>
              <c:strCache>
                <c:ptCount val="3"/>
                <c:pt idx="0">
                  <c:v>World</c:v>
                </c:pt>
                <c:pt idx="1">
                  <c:v>Sub-Saharan Africa</c:v>
                </c:pt>
                <c:pt idx="2">
                  <c:v>South Asia</c:v>
                </c:pt>
              </c:strCache>
            </c:strRef>
          </c:cat>
          <c:val>
            <c:numRef>
              <c:f>'Poverty impacts Sep 20 scenario'!$U$4:$U$6</c:f>
              <c:numCache>
                <c:formatCode>0.0%</c:formatCode>
                <c:ptCount val="3"/>
                <c:pt idx="0">
                  <c:v>0.20024277966101692</c:v>
                </c:pt>
                <c:pt idx="1">
                  <c:v>0.14749307304785891</c:v>
                </c:pt>
                <c:pt idx="2">
                  <c:v>0.26502969121140146</c:v>
                </c:pt>
              </c:numCache>
            </c:numRef>
          </c:val>
          <c:smooth val="0"/>
          <c:extLst>
            <c:ext xmlns:c16="http://schemas.microsoft.com/office/drawing/2014/chart" uri="{C3380CC4-5D6E-409C-BE32-E72D297353CC}">
              <c16:uniqueId val="{00000001-E72E-4A6B-AAA8-EC70C4EAAFFF}"/>
            </c:ext>
          </c:extLst>
        </c:ser>
        <c:dLbls>
          <c:showLegendKey val="0"/>
          <c:showVal val="0"/>
          <c:showCatName val="0"/>
          <c:showSerName val="0"/>
          <c:showPercent val="0"/>
          <c:showBubbleSize val="0"/>
        </c:dLbls>
        <c:marker val="1"/>
        <c:smooth val="0"/>
        <c:axId val="399521064"/>
        <c:axId val="399520736"/>
      </c:lineChart>
      <c:catAx>
        <c:axId val="399523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99525984"/>
        <c:crosses val="autoZero"/>
        <c:auto val="1"/>
        <c:lblAlgn val="ctr"/>
        <c:lblOffset val="100"/>
        <c:noMultiLvlLbl val="0"/>
      </c:catAx>
      <c:valAx>
        <c:axId val="399525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1" u="none" strike="noStrike" kern="1200" baseline="0">
                    <a:solidFill>
                      <a:schemeClr val="tx1">
                        <a:lumMod val="65000"/>
                        <a:lumOff val="35000"/>
                      </a:schemeClr>
                    </a:solidFill>
                    <a:latin typeface="+mn-lt"/>
                    <a:ea typeface="+mn-ea"/>
                    <a:cs typeface="+mn-cs"/>
                  </a:defRPr>
                </a:pPr>
                <a:r>
                  <a:rPr lang="en-US" b="1" i="1"/>
                  <a:t>Change number of poor (millions) </a:t>
                </a:r>
              </a:p>
            </c:rich>
          </c:tx>
          <c:overlay val="0"/>
          <c:spPr>
            <a:noFill/>
            <a:ln>
              <a:noFill/>
            </a:ln>
            <a:effectLst/>
          </c:spPr>
          <c:txPr>
            <a:bodyPr rot="-5400000" spcFirstLastPara="1" vertOverflow="ellipsis" vert="horz" wrap="square" anchor="ctr" anchorCtr="1"/>
            <a:lstStyle/>
            <a:p>
              <a:pPr>
                <a:defRPr sz="1200" b="1" i="1"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9523688"/>
        <c:crosses val="autoZero"/>
        <c:crossBetween val="between"/>
      </c:valAx>
      <c:valAx>
        <c:axId val="399520736"/>
        <c:scaling>
          <c:orientation val="minMax"/>
        </c:scaling>
        <c:delete val="0"/>
        <c:axPos val="r"/>
        <c:title>
          <c:tx>
            <c:rich>
              <a:bodyPr rot="-5400000" spcFirstLastPara="1" vertOverflow="ellipsis" vert="horz" wrap="square" anchor="ctr" anchorCtr="1"/>
              <a:lstStyle/>
              <a:p>
                <a:pPr>
                  <a:defRPr sz="1200" b="1" i="1" u="none" strike="noStrike" kern="1200" baseline="0">
                    <a:solidFill>
                      <a:schemeClr val="tx1">
                        <a:lumMod val="65000"/>
                        <a:lumOff val="35000"/>
                      </a:schemeClr>
                    </a:solidFill>
                    <a:latin typeface="+mn-lt"/>
                    <a:ea typeface="+mn-ea"/>
                    <a:cs typeface="+mn-cs"/>
                  </a:defRPr>
                </a:pPr>
                <a:r>
                  <a:rPr lang="en-US" b="1" i="1"/>
                  <a:t>Percentage change poor (%) </a:t>
                </a:r>
              </a:p>
            </c:rich>
          </c:tx>
          <c:overlay val="0"/>
          <c:spPr>
            <a:noFill/>
            <a:ln>
              <a:noFill/>
            </a:ln>
            <a:effectLst/>
          </c:spPr>
          <c:txPr>
            <a:bodyPr rot="-5400000" spcFirstLastPara="1" vertOverflow="ellipsis" vert="horz" wrap="square" anchor="ctr" anchorCtr="1"/>
            <a:lstStyle/>
            <a:p>
              <a:pPr>
                <a:defRPr sz="1200" b="1" i="1"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9521064"/>
        <c:crosses val="max"/>
        <c:crossBetween val="between"/>
      </c:valAx>
      <c:catAx>
        <c:axId val="399521064"/>
        <c:scaling>
          <c:orientation val="minMax"/>
        </c:scaling>
        <c:delete val="1"/>
        <c:axPos val="b"/>
        <c:numFmt formatCode="General" sourceLinked="1"/>
        <c:majorTickMark val="none"/>
        <c:minorTickMark val="none"/>
        <c:tickLblPos val="nextTo"/>
        <c:crossAx val="3995207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85000"/>
        </a:schemeClr>
      </a:solidFill>
    </a:ln>
    <a:effectLst/>
  </c:spPr>
  <c:txPr>
    <a:bodyPr/>
    <a:lstStyle/>
    <a:p>
      <a:pPr>
        <a:defRPr sz="12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706719659212951E-2"/>
          <c:y val="5.1808100042721239E-2"/>
          <c:w val="0.94586560681574094"/>
          <c:h val="0.83686545798649437"/>
        </c:manualLayout>
      </c:layout>
      <c:barChart>
        <c:barDir val="col"/>
        <c:grouping val="clustered"/>
        <c:varyColors val="0"/>
        <c:ser>
          <c:idx val="0"/>
          <c:order val="0"/>
          <c:tx>
            <c:strRef>
              <c:f>Sheet1!$B$1</c:f>
              <c:strCache>
                <c:ptCount val="1"/>
              </c:strCache>
            </c:strRef>
          </c:tx>
          <c:spPr>
            <a:solidFill>
              <a:schemeClr val="accent1"/>
            </a:solidFill>
            <a:ln>
              <a:noFill/>
            </a:ln>
            <a:effectLst/>
          </c:spPr>
          <c:invertIfNegative val="0"/>
          <c:dLbls>
            <c:dLbl>
              <c:idx val="0"/>
              <c:tx>
                <c:rich>
                  <a:bodyPr/>
                  <a:lstStyle/>
                  <a:p>
                    <a:r>
                      <a:rPr lang="en-US"/>
                      <a:t>50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2C8-472B-9484-4A0D1D96FC06}"/>
                </c:ext>
              </c:extLst>
            </c:dLbl>
            <c:dLbl>
              <c:idx val="1"/>
              <c:tx>
                <c:rich>
                  <a:bodyPr/>
                  <a:lstStyle/>
                  <a:p>
                    <a:r>
                      <a:rPr lang="en-US"/>
                      <a:t>26.7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2C8-472B-9484-4A0D1D96FC06}"/>
                </c:ext>
              </c:extLst>
            </c:dLbl>
            <c:dLbl>
              <c:idx val="2"/>
              <c:tx>
                <c:rich>
                  <a:bodyPr/>
                  <a:lstStyle/>
                  <a:p>
                    <a:r>
                      <a:rPr lang="en-US"/>
                      <a:t>27.5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2C8-472B-9484-4A0D1D96FC06}"/>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Poorest </c:v>
                </c:pt>
                <c:pt idx="1">
                  <c:v>Middle </c:v>
                </c:pt>
                <c:pt idx="2">
                  <c:v>Richest </c:v>
                </c:pt>
              </c:strCache>
            </c:strRef>
          </c:cat>
          <c:val>
            <c:numRef>
              <c:f>Sheet1!$B$2:$B$4</c:f>
              <c:numCache>
                <c:formatCode>0.00%</c:formatCode>
                <c:ptCount val="3"/>
                <c:pt idx="0" formatCode="0%">
                  <c:v>0.5</c:v>
                </c:pt>
                <c:pt idx="1">
                  <c:v>0.26700000000000002</c:v>
                </c:pt>
                <c:pt idx="2">
                  <c:v>0.27500000000000002</c:v>
                </c:pt>
              </c:numCache>
            </c:numRef>
          </c:val>
          <c:extLst>
            <c:ext xmlns:c16="http://schemas.microsoft.com/office/drawing/2014/chart" uri="{C3380CC4-5D6E-409C-BE32-E72D297353CC}">
              <c16:uniqueId val="{00000000-B81E-437E-A987-BCDB9373207D}"/>
            </c:ext>
          </c:extLst>
        </c:ser>
        <c:dLbls>
          <c:showLegendKey val="0"/>
          <c:showVal val="0"/>
          <c:showCatName val="0"/>
          <c:showSerName val="0"/>
          <c:showPercent val="0"/>
          <c:showBubbleSize val="0"/>
        </c:dLbls>
        <c:gapWidth val="150"/>
        <c:overlap val="-27"/>
        <c:axId val="697391896"/>
        <c:axId val="697390584"/>
      </c:barChart>
      <c:catAx>
        <c:axId val="697391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97390584"/>
        <c:crosses val="autoZero"/>
        <c:auto val="1"/>
        <c:lblAlgn val="ctr"/>
        <c:lblOffset val="100"/>
        <c:noMultiLvlLbl val="0"/>
      </c:catAx>
      <c:valAx>
        <c:axId val="697390584"/>
        <c:scaling>
          <c:orientation val="minMax"/>
        </c:scaling>
        <c:delete val="1"/>
        <c:axPos val="l"/>
        <c:numFmt formatCode="0%" sourceLinked="1"/>
        <c:majorTickMark val="none"/>
        <c:minorTickMark val="none"/>
        <c:tickLblPos val="nextTo"/>
        <c:crossAx val="697391896"/>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chemeClr val="tx1">
              <a:lumMod val="65000"/>
              <a:lumOff val="35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0.06411</cdr:x>
      <cdr:y>0.13418</cdr:y>
    </cdr:from>
    <cdr:to>
      <cdr:x>0.21831</cdr:x>
      <cdr:y>0.32299</cdr:y>
    </cdr:to>
    <cdr:sp macro="" textlink="">
      <cdr:nvSpPr>
        <cdr:cNvPr id="2" name="TextBox 1">
          <a:extLst xmlns:a="http://schemas.openxmlformats.org/drawingml/2006/main">
            <a:ext uri="{FF2B5EF4-FFF2-40B4-BE49-F238E27FC236}">
              <a16:creationId xmlns:a16="http://schemas.microsoft.com/office/drawing/2014/main" id="{EB095C80-D749-4A72-B0C5-1F367EBF73A1}"/>
            </a:ext>
          </a:extLst>
        </cdr:cNvPr>
        <cdr:cNvSpPr txBox="1"/>
      </cdr:nvSpPr>
      <cdr:spPr>
        <a:xfrm xmlns:a="http://schemas.openxmlformats.org/drawingml/2006/main">
          <a:off x="380144" y="649842"/>
          <a:ext cx="914400" cy="91440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vert="horz" wrap="none" lIns="91440" tIns="45720" rIns="91440" bIns="45720" rtlCol="0" anchor="ctr">
          <a:noAutofit/>
        </a:bodyPr>
        <a:lstStyle xmlns:a="http://schemas.openxmlformats.org/drawingml/2006/main"/>
        <a:p xmlns:a="http://schemas.openxmlformats.org/drawingml/2006/main">
          <a:r>
            <a:rPr lang="en-US" sz="1600" b="1" dirty="0">
              <a:solidFill>
                <a:schemeClr val="tx2">
                  <a:lumMod val="50000"/>
                </a:schemeClr>
              </a:solidFill>
            </a:rPr>
            <a:t>Total     </a:t>
          </a:r>
          <a:r>
            <a:rPr lang="en-US" sz="1600" b="1" dirty="0" err="1">
              <a:solidFill>
                <a:schemeClr val="tx2">
                  <a:lumMod val="50000"/>
                </a:schemeClr>
              </a:solidFill>
            </a:rPr>
            <a:t>AgriFood</a:t>
          </a:r>
          <a:r>
            <a:rPr lang="en-US" sz="1600" b="1" dirty="0">
              <a:solidFill>
                <a:schemeClr val="tx2">
                  <a:lumMod val="50000"/>
                </a:schemeClr>
              </a:solidFill>
            </a:rPr>
            <a:t>       Farming     Processing   Services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5"/>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sz="quarter" idx="1"/>
          </p:nvPr>
        </p:nvSpPr>
        <p:spPr>
          <a:xfrm>
            <a:off x="3970939" y="2"/>
            <a:ext cx="3037840" cy="466435"/>
          </a:xfrm>
          <a:prstGeom prst="rect">
            <a:avLst/>
          </a:prstGeom>
        </p:spPr>
        <p:txBody>
          <a:bodyPr vert="horz" lIns="93176" tIns="46588" rIns="93176" bIns="46588" rtlCol="0"/>
          <a:lstStyle>
            <a:lvl1pPr algn="r">
              <a:defRPr sz="1200"/>
            </a:lvl1pPr>
          </a:lstStyle>
          <a:p>
            <a:fld id="{3F0B4DFB-2CDE-4119-B787-0C54F93BE84D}" type="datetimeFigureOut">
              <a:rPr lang="en-US" smtClean="0"/>
              <a:t>12/6/2021</a:t>
            </a:fld>
            <a:endParaRPr lang="en-US"/>
          </a:p>
        </p:txBody>
      </p:sp>
      <p:sp>
        <p:nvSpPr>
          <p:cNvPr id="4" name="Footer Placeholder 3"/>
          <p:cNvSpPr>
            <a:spLocks noGrp="1"/>
          </p:cNvSpPr>
          <p:nvPr>
            <p:ph type="ftr" sz="quarter" idx="2"/>
          </p:nvPr>
        </p:nvSpPr>
        <p:spPr>
          <a:xfrm>
            <a:off x="0" y="8829968"/>
            <a:ext cx="3037840" cy="466434"/>
          </a:xfrm>
          <a:prstGeom prst="rect">
            <a:avLst/>
          </a:prstGeom>
        </p:spPr>
        <p:txBody>
          <a:bodyPr vert="horz" lIns="93176" tIns="46588" rIns="93176" bIns="46588"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8"/>
            <a:ext cx="3037840" cy="466434"/>
          </a:xfrm>
          <a:prstGeom prst="rect">
            <a:avLst/>
          </a:prstGeom>
        </p:spPr>
        <p:txBody>
          <a:bodyPr vert="horz" lIns="93176" tIns="46588" rIns="93176" bIns="46588" rtlCol="0" anchor="b"/>
          <a:lstStyle>
            <a:lvl1pPr algn="r">
              <a:defRPr sz="1200"/>
            </a:lvl1pPr>
          </a:lstStyle>
          <a:p>
            <a:fld id="{47CB4A0D-3106-4BD9-8B91-5D3ED9F31E07}" type="slidenum">
              <a:rPr lang="en-US" smtClean="0"/>
              <a:t>‹#›</a:t>
            </a:fld>
            <a:endParaRPr lang="en-US"/>
          </a:p>
        </p:txBody>
      </p:sp>
    </p:spTree>
    <p:extLst>
      <p:ext uri="{BB962C8B-B14F-4D97-AF65-F5344CB8AC3E}">
        <p14:creationId xmlns:p14="http://schemas.microsoft.com/office/powerpoint/2010/main" val="2640921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5"/>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9" y="2"/>
            <a:ext cx="3037840" cy="466435"/>
          </a:xfrm>
          <a:prstGeom prst="rect">
            <a:avLst/>
          </a:prstGeom>
        </p:spPr>
        <p:txBody>
          <a:bodyPr vert="horz" lIns="93176" tIns="46588" rIns="93176" bIns="46588" rtlCol="0"/>
          <a:lstStyle>
            <a:lvl1pPr algn="r">
              <a:defRPr sz="1200"/>
            </a:lvl1pPr>
          </a:lstStyle>
          <a:p>
            <a:fld id="{E4A3BBB4-83BA-4922-A4DB-9F70F816F70F}" type="datetimeFigureOut">
              <a:rPr lang="en-US" smtClean="0"/>
              <a:t>12/6/2021</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6" tIns="46588" rIns="93176" bIns="46588" rtlCol="0" anchor="b"/>
          <a:lstStyle>
            <a:lvl1pPr algn="r">
              <a:defRPr sz="1200"/>
            </a:lvl1pPr>
          </a:lstStyle>
          <a:p>
            <a:fld id="{292AA323-5059-4D56-8340-1C4053A31499}" type="slidenum">
              <a:rPr lang="en-US" smtClean="0"/>
              <a:t>‹#›</a:t>
            </a:fld>
            <a:endParaRPr lang="en-US"/>
          </a:p>
        </p:txBody>
      </p:sp>
    </p:spTree>
    <p:extLst>
      <p:ext uri="{BB962C8B-B14F-4D97-AF65-F5344CB8AC3E}">
        <p14:creationId xmlns:p14="http://schemas.microsoft.com/office/powerpoint/2010/main" val="3013067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ber.org/papers/w2522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iencedirect.com/science/article/pii/S0140673619324973#fig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iencedirect.com/science/article/pii/S0140673619324973#fig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5</a:t>
            </a:fld>
            <a:endParaRPr lang="en-US"/>
          </a:p>
        </p:txBody>
      </p:sp>
    </p:spTree>
    <p:extLst>
      <p:ext uri="{BB962C8B-B14F-4D97-AF65-F5344CB8AC3E}">
        <p14:creationId xmlns:p14="http://schemas.microsoft.com/office/powerpoint/2010/main" val="494739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Chapter 13: Significant economic impacts due to COVID-19 and falling remittances in Myanmar </a:t>
            </a:r>
          </a:p>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16</a:t>
            </a:fld>
            <a:endParaRPr lang="en-US"/>
          </a:p>
        </p:txBody>
      </p:sp>
    </p:spTree>
    <p:extLst>
      <p:ext uri="{BB962C8B-B14F-4D97-AF65-F5344CB8AC3E}">
        <p14:creationId xmlns:p14="http://schemas.microsoft.com/office/powerpoint/2010/main" val="1751037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Chapter 13: Significant economic impacts due to COVID-19 and falling remittances in Myanmar </a:t>
            </a:r>
          </a:p>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17</a:t>
            </a:fld>
            <a:endParaRPr lang="en-US"/>
          </a:p>
        </p:txBody>
      </p:sp>
    </p:spTree>
    <p:extLst>
      <p:ext uri="{BB962C8B-B14F-4D97-AF65-F5344CB8AC3E}">
        <p14:creationId xmlns:p14="http://schemas.microsoft.com/office/powerpoint/2010/main" val="1751037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Chapter 14: </a:t>
            </a:r>
            <a:r>
              <a:rPr lang="en-US" b="1" dirty="0">
                <a:latin typeface="Rockwell" panose="02060603020205020403" pitchFamily="18" charset="0"/>
              </a:rPr>
              <a:t>COVID-19: </a:t>
            </a:r>
            <a:r>
              <a:rPr lang="en-US" dirty="0">
                <a:latin typeface="Rockwell" panose="02060603020205020403" pitchFamily="18" charset="0"/>
              </a:rPr>
              <a:t>Trade restrictions are worst possible response to safeguard food security</a:t>
            </a:r>
          </a:p>
          <a:p>
            <a:pPr defTabSz="931774">
              <a:defRPr/>
            </a:pPr>
            <a:endParaRPr lang="en-US" dirty="0">
              <a:latin typeface="Rockwell" panose="02060603020205020403" pitchFamily="18" charset="0"/>
            </a:endParaRPr>
          </a:p>
          <a:p>
            <a:pPr marL="171450" indent="-171450" defTabSz="931774">
              <a:buFont typeface="Arial" panose="020B0604020202020204" pitchFamily="34" charset="0"/>
              <a:buChar char="•"/>
              <a:defRPr/>
            </a:pPr>
            <a:r>
              <a:rPr lang="en-US" dirty="0">
                <a:latin typeface="Rockwell" panose="02060603020205020403" pitchFamily="18" charset="0"/>
              </a:rPr>
              <a:t>The Chinese government implemented numerous social protection programs such as tax reductions, rent relief, and direct financial support. </a:t>
            </a:r>
          </a:p>
          <a:p>
            <a:pPr marL="171450" indent="-171450" defTabSz="931774">
              <a:buFont typeface="Arial" panose="020B0604020202020204" pitchFamily="34" charset="0"/>
              <a:buChar char="•"/>
              <a:defRPr/>
            </a:pPr>
            <a:endParaRPr lang="en-US" dirty="0">
              <a:latin typeface="Rockwell" panose="02060603020205020403" pitchFamily="18" charset="0"/>
            </a:endParaRPr>
          </a:p>
          <a:p>
            <a:pPr marL="171450" indent="-171450" defTabSz="931774">
              <a:buFont typeface="Arial" panose="020B0604020202020204" pitchFamily="34" charset="0"/>
              <a:buChar char="•"/>
              <a:defRPr/>
            </a:pPr>
            <a:r>
              <a:rPr lang="en-US" dirty="0">
                <a:latin typeface="Rockwell" panose="02060603020205020403" pitchFamily="18" charset="0"/>
              </a:rPr>
              <a:t>However, the reach of these programs was limited. R Small farmers and self-employed businesses often did not qualify for support. </a:t>
            </a:r>
            <a:r>
              <a:rPr lang="en-US" dirty="0" err="1">
                <a:latin typeface="Rockwell" panose="02060603020205020403" pitchFamily="18" charset="0"/>
              </a:rPr>
              <a:t>Whils</a:t>
            </a:r>
            <a:r>
              <a:rPr lang="en-US" dirty="0">
                <a:latin typeface="Rockwell" panose="02060603020205020403" pitchFamily="18" charset="0"/>
              </a:rPr>
              <a:t> 1.5 trillion yuan ($223 billion) of support was offered to SMEs, only 15% of SME’s reported accessing this aid. This number was only 9% for </a:t>
            </a:r>
            <a:r>
              <a:rPr lang="en-US">
                <a:latin typeface="Rockwell" panose="02060603020205020403" pitchFamily="18" charset="0"/>
              </a:rPr>
              <a:t>self-employed businesses. </a:t>
            </a:r>
            <a:endParaRPr lang="en-US" dirty="0">
              <a:latin typeface="Rockwell" panose="02060603020205020403" pitchFamily="18" charset="0"/>
            </a:endParaRPr>
          </a:p>
        </p:txBody>
      </p:sp>
      <p:sp>
        <p:nvSpPr>
          <p:cNvPr id="4" name="Slide Number Placeholder 3"/>
          <p:cNvSpPr>
            <a:spLocks noGrp="1"/>
          </p:cNvSpPr>
          <p:nvPr>
            <p:ph type="sldNum" sz="quarter" idx="5"/>
          </p:nvPr>
        </p:nvSpPr>
        <p:spPr/>
        <p:txBody>
          <a:bodyPr/>
          <a:lstStyle/>
          <a:p>
            <a:pPr defTabSz="931774">
              <a:defRPr/>
            </a:pPr>
            <a:fld id="{292AA323-5059-4D56-8340-1C4053A31499}" type="slidenum">
              <a:rPr lang="en-US">
                <a:solidFill>
                  <a:prstClr val="black"/>
                </a:solidFill>
                <a:latin typeface="Calibri"/>
              </a:rPr>
              <a:pPr defTabSz="931774">
                <a:defRPr/>
              </a:pPr>
              <a:t>18</a:t>
            </a:fld>
            <a:endParaRPr lang="en-US">
              <a:solidFill>
                <a:prstClr val="black"/>
              </a:solidFill>
              <a:latin typeface="Calibri"/>
            </a:endParaRPr>
          </a:p>
        </p:txBody>
      </p:sp>
    </p:spTree>
    <p:extLst>
      <p:ext uri="{BB962C8B-B14F-4D97-AF65-F5344CB8AC3E}">
        <p14:creationId xmlns:p14="http://schemas.microsoft.com/office/powerpoint/2010/main" val="409817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atin typeface="Rockwell" panose="02060603020205020403" pitchFamily="18" charset="0"/>
            </a:endParaRPr>
          </a:p>
          <a:p>
            <a:pPr marL="171450" indent="-171450" defTabSz="931774">
              <a:buFont typeface="Arial" panose="020B0604020202020204" pitchFamily="34" charset="0"/>
              <a:buChar char="•"/>
              <a:defRPr/>
            </a:pPr>
            <a:r>
              <a:rPr lang="en-US" dirty="0">
                <a:latin typeface="Rockwell" panose="02060603020205020403" pitchFamily="18" charset="0"/>
              </a:rPr>
              <a:t>The food delivery market in South East Asia is expected to grow by $2 billion between 2018-2025 (ASEAN Post 2020)</a:t>
            </a:r>
          </a:p>
        </p:txBody>
      </p:sp>
      <p:sp>
        <p:nvSpPr>
          <p:cNvPr id="4" name="Slide Number Placeholder 3"/>
          <p:cNvSpPr>
            <a:spLocks noGrp="1"/>
          </p:cNvSpPr>
          <p:nvPr>
            <p:ph type="sldNum" sz="quarter" idx="5"/>
          </p:nvPr>
        </p:nvSpPr>
        <p:spPr/>
        <p:txBody>
          <a:bodyPr/>
          <a:lstStyle/>
          <a:p>
            <a:pPr defTabSz="931774">
              <a:defRPr/>
            </a:pPr>
            <a:fld id="{292AA323-5059-4D56-8340-1C4053A31499}" type="slidenum">
              <a:rPr lang="en-US">
                <a:solidFill>
                  <a:prstClr val="black"/>
                </a:solidFill>
                <a:latin typeface="Calibri"/>
              </a:rPr>
              <a:pPr defTabSz="931774">
                <a:defRPr/>
              </a:pPr>
              <a:t>19</a:t>
            </a:fld>
            <a:endParaRPr lang="en-US">
              <a:solidFill>
                <a:prstClr val="black"/>
              </a:solidFill>
              <a:latin typeface="Calibri"/>
            </a:endParaRPr>
          </a:p>
        </p:txBody>
      </p:sp>
    </p:spTree>
    <p:extLst>
      <p:ext uri="{BB962C8B-B14F-4D97-AF65-F5344CB8AC3E}">
        <p14:creationId xmlns:p14="http://schemas.microsoft.com/office/powerpoint/2010/main" val="4089929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a:t>Chapter 15: </a:t>
            </a:r>
            <a:r>
              <a:rPr lang="en-US" dirty="0">
                <a:latin typeface="Rockwell" panose="02060603020205020403" pitchFamily="18" charset="0"/>
              </a:rPr>
              <a:t>COVID-19 border policies create problems for African trade and economic pain for communities</a:t>
            </a:r>
          </a:p>
        </p:txBody>
      </p:sp>
      <p:sp>
        <p:nvSpPr>
          <p:cNvPr id="4" name="Slide Number Placeholder 3"/>
          <p:cNvSpPr>
            <a:spLocks noGrp="1"/>
          </p:cNvSpPr>
          <p:nvPr>
            <p:ph type="sldNum" sz="quarter" idx="5"/>
          </p:nvPr>
        </p:nvSpPr>
        <p:spPr/>
        <p:txBody>
          <a:bodyPr/>
          <a:lstStyle/>
          <a:p>
            <a:pPr defTabSz="931774">
              <a:defRPr/>
            </a:pPr>
            <a:fld id="{292AA323-5059-4D56-8340-1C4053A31499}" type="slidenum">
              <a:rPr lang="en-US">
                <a:solidFill>
                  <a:prstClr val="black"/>
                </a:solidFill>
                <a:latin typeface="Calibri"/>
              </a:rPr>
              <a:pPr defTabSz="931774">
                <a:defRPr/>
              </a:pPr>
              <a:t>20</a:t>
            </a:fld>
            <a:endParaRPr lang="en-US">
              <a:solidFill>
                <a:prstClr val="black"/>
              </a:solidFill>
              <a:latin typeface="Calibri"/>
            </a:endParaRPr>
          </a:p>
        </p:txBody>
      </p:sp>
    </p:spTree>
    <p:extLst>
      <p:ext uri="{BB962C8B-B14F-4D97-AF65-F5344CB8AC3E}">
        <p14:creationId xmlns:p14="http://schemas.microsoft.com/office/powerpoint/2010/main" val="2015939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21</a:t>
            </a:fld>
            <a:endParaRPr lang="ru-RU" dirty="0"/>
          </a:p>
        </p:txBody>
      </p:sp>
    </p:spTree>
    <p:extLst>
      <p:ext uri="{BB962C8B-B14F-4D97-AF65-F5344CB8AC3E}">
        <p14:creationId xmlns:p14="http://schemas.microsoft.com/office/powerpoint/2010/main" val="2497424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hlinkClick r:id="rId3"/>
              </a:rPr>
              <a:t>https://www.nber.org/papers/w25221</a:t>
            </a:r>
            <a:r>
              <a:rPr lang="en-US" dirty="0"/>
              <a:t>  </a:t>
            </a:r>
          </a:p>
          <a:p>
            <a:pPr marL="465887" indent="-465887">
              <a:spcAft>
                <a:spcPts val="611"/>
              </a:spcAft>
              <a:buFont typeface="Wingdings" panose="05000000000000000000" pitchFamily="2" charset="2"/>
              <a:buChar char="§"/>
            </a:pPr>
            <a:r>
              <a:rPr lang="en-US" sz="2400" dirty="0">
                <a:solidFill>
                  <a:schemeClr val="tx1">
                    <a:lumMod val="85000"/>
                    <a:lumOff val="15000"/>
                  </a:schemeClr>
                </a:solidFill>
              </a:rPr>
              <a:t>Market adaptations rely significantly on an international trade system allowing large reallocations of trade flows</a:t>
            </a:r>
          </a:p>
          <a:p>
            <a:pPr marL="931774" lvl="1" indent="-465887">
              <a:spcAft>
                <a:spcPts val="611"/>
              </a:spcAft>
              <a:buFont typeface="Wingdings" panose="05000000000000000000" pitchFamily="2" charset="2"/>
              <a:buChar char="§"/>
            </a:pPr>
            <a:r>
              <a:rPr lang="en-US" sz="2400" dirty="0">
                <a:solidFill>
                  <a:schemeClr val="tx1">
                    <a:lumMod val="85000"/>
                    <a:lumOff val="15000"/>
                  </a:schemeClr>
                </a:solidFill>
              </a:rPr>
              <a:t>a rule-based trading system will be needed to enable climate change adaptation</a:t>
            </a:r>
          </a:p>
          <a:p>
            <a:endParaRPr lang="en-US" dirty="0"/>
          </a:p>
          <a:p>
            <a:r>
              <a:rPr lang="en-US" dirty="0"/>
              <a:t>*figure: GAEZ project. Baseline: 2011 market share. For the yields under climate change,</a:t>
            </a:r>
          </a:p>
          <a:p>
            <a:r>
              <a:rPr lang="en-US" dirty="0"/>
              <a:t>we adopt a 2080s horizon, corresponding to an average of the years 2071–2100, a climate simulated by the UK Met</a:t>
            </a:r>
          </a:p>
          <a:p>
            <a:r>
              <a:rPr lang="en-US" dirty="0"/>
              <a:t>Office Hadley Centre coupled model under the emission scenario A1FI.</a:t>
            </a:r>
          </a:p>
        </p:txBody>
      </p:sp>
      <p:sp>
        <p:nvSpPr>
          <p:cNvPr id="4" name="Slide Number Placeholder 3"/>
          <p:cNvSpPr>
            <a:spLocks noGrp="1"/>
          </p:cNvSpPr>
          <p:nvPr>
            <p:ph type="sldNum" sz="quarter" idx="5"/>
          </p:nvPr>
        </p:nvSpPr>
        <p:spPr/>
        <p:txBody>
          <a:bodyPr/>
          <a:lstStyle/>
          <a:p>
            <a:pPr defTabSz="931774"/>
            <a:fld id="{292AA323-5059-4D56-8340-1C4053A31499}" type="slidenum">
              <a:rPr lang="en-US">
                <a:solidFill>
                  <a:prstClr val="black"/>
                </a:solidFill>
                <a:latin typeface="Calibri"/>
              </a:rPr>
              <a:pPr defTabSz="931774"/>
              <a:t>22</a:t>
            </a:fld>
            <a:endParaRPr lang="en-US">
              <a:solidFill>
                <a:prstClr val="black"/>
              </a:solidFill>
              <a:latin typeface="Calibri"/>
            </a:endParaRPr>
          </a:p>
        </p:txBody>
      </p:sp>
    </p:spTree>
    <p:extLst>
      <p:ext uri="{BB962C8B-B14F-4D97-AF65-F5344CB8AC3E}">
        <p14:creationId xmlns:p14="http://schemas.microsoft.com/office/powerpoint/2010/main" val="359714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a:t>Chapter 15: </a:t>
            </a:r>
            <a:r>
              <a:rPr lang="en-US" dirty="0">
                <a:latin typeface="Rockwell" panose="02060603020205020403" pitchFamily="18" charset="0"/>
              </a:rPr>
              <a:t>COVID-19 border policies create problems for African trade and economic pain for communities</a:t>
            </a:r>
          </a:p>
        </p:txBody>
      </p:sp>
      <p:sp>
        <p:nvSpPr>
          <p:cNvPr id="4" name="Slide Number Placeholder 3"/>
          <p:cNvSpPr>
            <a:spLocks noGrp="1"/>
          </p:cNvSpPr>
          <p:nvPr>
            <p:ph type="sldNum" sz="quarter" idx="5"/>
          </p:nvPr>
        </p:nvSpPr>
        <p:spPr/>
        <p:txBody>
          <a:bodyPr/>
          <a:lstStyle/>
          <a:p>
            <a:pPr defTabSz="931774">
              <a:defRPr/>
            </a:pPr>
            <a:fld id="{292AA323-5059-4D56-8340-1C4053A31499}" type="slidenum">
              <a:rPr lang="en-US">
                <a:solidFill>
                  <a:prstClr val="black"/>
                </a:solidFill>
                <a:latin typeface="Calibri"/>
              </a:rPr>
              <a:pPr defTabSz="931774">
                <a:defRPr/>
              </a:pPr>
              <a:t>23</a:t>
            </a:fld>
            <a:endParaRPr lang="en-US">
              <a:solidFill>
                <a:prstClr val="black"/>
              </a:solidFill>
              <a:latin typeface="Calibri"/>
            </a:endParaRPr>
          </a:p>
        </p:txBody>
      </p:sp>
    </p:spTree>
    <p:extLst>
      <p:ext uri="{BB962C8B-B14F-4D97-AF65-F5344CB8AC3E}">
        <p14:creationId xmlns:p14="http://schemas.microsoft.com/office/powerpoint/2010/main" val="2112202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24</a:t>
            </a:fld>
            <a:endParaRPr lang="en-US"/>
          </a:p>
        </p:txBody>
      </p:sp>
    </p:spTree>
    <p:extLst>
      <p:ext uri="{BB962C8B-B14F-4D97-AF65-F5344CB8AC3E}">
        <p14:creationId xmlns:p14="http://schemas.microsoft.com/office/powerpoint/2010/main" val="1228823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alibri" panose="020F0502020204030204" pitchFamily="34" charset="0"/>
              <a:buNone/>
            </a:pPr>
            <a:r>
              <a:rPr lang="en-US" sz="1800" b="1" dirty="0">
                <a:effectLst/>
                <a:latin typeface="Calibri" panose="020F0502020204030204" pitchFamily="34" charset="0"/>
                <a:ea typeface="Times New Roman" panose="02020603050405020304" pitchFamily="18" charset="0"/>
              </a:rPr>
              <a:t>“A small share” is approximated 1% of agricultural GDP (or about six percent of current support)</a:t>
            </a:r>
          </a:p>
          <a:p>
            <a:pPr marL="0" marR="0" lvl="0" indent="0">
              <a:spcBef>
                <a:spcPts val="0"/>
              </a:spcBef>
              <a:spcAft>
                <a:spcPts val="0"/>
              </a:spcAft>
              <a:buFont typeface="Calibri" panose="020F0502020204030204" pitchFamily="34" charset="0"/>
              <a:buNone/>
            </a:pPr>
            <a:endParaRPr lang="en-US" sz="1800" b="1" dirty="0">
              <a:effectLst/>
              <a:latin typeface="Calibri" panose="020F0502020204030204" pitchFamily="34"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rPr>
              <a:t>As the worlds largest agricultural market China can lead the world in subsidy reform. </a:t>
            </a:r>
            <a:endParaRPr lang="en-US" sz="1800" dirty="0">
              <a:effectLst/>
              <a:latin typeface="Calibri" panose="020F0502020204030204" pitchFamily="34" charset="0"/>
              <a:ea typeface="Calibri" panose="020F0502020204030204" pitchFamily="34" charset="0"/>
            </a:endParaRPr>
          </a:p>
          <a:p>
            <a:endParaRPr lang="en-US" sz="1800" b="1" dirty="0">
              <a:effectLst/>
              <a:latin typeface="Calibri" panose="020F0502020204030204" pitchFamily="34" charset="0"/>
              <a:ea typeface="Calibri" panose="020F0502020204030204" pitchFamily="34" charset="0"/>
            </a:endParaRPr>
          </a:p>
          <a:p>
            <a:r>
              <a:rPr lang="en-US" sz="1800" b="1" dirty="0">
                <a:effectLst/>
                <a:latin typeface="Calibri" panose="020F0502020204030204" pitchFamily="34" charset="0"/>
                <a:ea typeface="Calibri" panose="020F0502020204030204" pitchFamily="34" charset="0"/>
              </a:rPr>
              <a:t>The loss to the farm sector is a loss to fixed factors in the sector associated with declines in farm price brought about by higher productivity.  </a:t>
            </a:r>
          </a:p>
          <a:p>
            <a:r>
              <a:rPr lang="en-US" sz="1800" b="1" dirty="0">
                <a:effectLst/>
                <a:latin typeface="Calibri" panose="020F0502020204030204" pitchFamily="34" charset="0"/>
                <a:ea typeface="Calibri" panose="020F0502020204030204" pitchFamily="34" charset="0"/>
              </a:rPr>
              <a:t>Real returns to labor in the sector are increasing, and the fall in food prices is helping poor consumers. </a:t>
            </a:r>
          </a:p>
          <a:p>
            <a:r>
              <a:rPr lang="en-US" sz="1800" b="1" dirty="0">
                <a:effectLst/>
                <a:latin typeface="Calibri" panose="020F0502020204030204" pitchFamily="34" charset="0"/>
                <a:ea typeface="Calibri" panose="020F0502020204030204" pitchFamily="34" charset="0"/>
              </a:rPr>
              <a:t>The key message is that we have to go bold if we want to make a big difference to outcomes.</a:t>
            </a:r>
            <a:endParaRPr lang="en-US" sz="18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2AA323-5059-4D56-8340-1C4053A314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8702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Data from database: World Development Indicators</a:t>
            </a:r>
            <a:r>
              <a:rPr lang="en-US" dirty="0"/>
              <a:t> </a:t>
            </a:r>
          </a:p>
        </p:txBody>
      </p:sp>
      <p:sp>
        <p:nvSpPr>
          <p:cNvPr id="4" name="Slide Number Placeholder 3"/>
          <p:cNvSpPr>
            <a:spLocks noGrp="1"/>
          </p:cNvSpPr>
          <p:nvPr>
            <p:ph type="sldNum" sz="quarter" idx="5"/>
          </p:nvPr>
        </p:nvSpPr>
        <p:spPr/>
        <p:txBody>
          <a:bodyPr/>
          <a:lstStyle/>
          <a:p>
            <a:fld id="{53D78A92-0141-4330-8F3E-FAADFAC23844}" type="slidenum">
              <a:rPr lang="ru-RU" smtClean="0"/>
              <a:t>6</a:t>
            </a:fld>
            <a:endParaRPr lang="ru-RU" dirty="0"/>
          </a:p>
        </p:txBody>
      </p:sp>
    </p:spTree>
    <p:extLst>
      <p:ext uri="{BB962C8B-B14F-4D97-AF65-F5344CB8AC3E}">
        <p14:creationId xmlns:p14="http://schemas.microsoft.com/office/powerpoint/2010/main" val="1621123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figure shows that changing diets to fit with </a:t>
            </a:r>
          </a:p>
          <a:p>
            <a:pPr marL="171450" indent="-171450">
              <a:buFont typeface="Arial" panose="020B0604020202020204" pitchFamily="34" charset="0"/>
              <a:buChar char="•"/>
            </a:pPr>
            <a:r>
              <a:rPr lang="en-US" dirty="0"/>
              <a:t>Reducing food loss by ½ (dark orange bar) or 75% dark and light orange bar) would have a larger impact on water and land use since most losses are from crops instead of animal based foods.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Technology changes include better management of water, fertilizer, land, manure and other resources as well as improved crop varieties. Most improvements from technology would come from staple crop production where technology would has limited potential to improve livestock production due to inherent characteristics of raising animals. </a:t>
            </a:r>
          </a:p>
          <a:p>
            <a:pPr marL="171450" indent="-171450">
              <a:buFont typeface="Arial" panose="020B0604020202020204" pitchFamily="34" charset="0"/>
              <a:buChar char="•"/>
            </a:pPr>
            <a:r>
              <a:rPr lang="en-US" dirty="0"/>
              <a:t>Changes in diets involves a transition in line with global dietary guidelines. Most of the benefits of this transition to GHGs come from reduced meat consumption. </a:t>
            </a:r>
          </a:p>
        </p:txBody>
      </p:sp>
      <p:sp>
        <p:nvSpPr>
          <p:cNvPr id="4" name="Slide Number Placeholder 3"/>
          <p:cNvSpPr>
            <a:spLocks noGrp="1"/>
          </p:cNvSpPr>
          <p:nvPr>
            <p:ph type="sldNum" sz="quarter" idx="5"/>
          </p:nvPr>
        </p:nvSpPr>
        <p:spPr/>
        <p:txBody>
          <a:bodyPr/>
          <a:lstStyle/>
          <a:p>
            <a:fld id="{292AA323-5059-4D56-8340-1C4053A31499}" type="slidenum">
              <a:rPr lang="en-US" smtClean="0"/>
              <a:t>26</a:t>
            </a:fld>
            <a:endParaRPr lang="en-US"/>
          </a:p>
        </p:txBody>
      </p:sp>
    </p:spTree>
    <p:extLst>
      <p:ext uri="{BB962C8B-B14F-4D97-AF65-F5344CB8AC3E}">
        <p14:creationId xmlns:p14="http://schemas.microsoft.com/office/powerpoint/2010/main" val="2876199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Summit provided a precious opportunity to agree on a common program for environmental health, food security, and social well-being.</a:t>
            </a:r>
          </a:p>
        </p:txBody>
      </p:sp>
      <p:sp>
        <p:nvSpPr>
          <p:cNvPr id="4" name="Slide Number Placeholder 3"/>
          <p:cNvSpPr>
            <a:spLocks noGrp="1"/>
          </p:cNvSpPr>
          <p:nvPr>
            <p:ph type="sldNum" sz="quarter" idx="5"/>
          </p:nvPr>
        </p:nvSpPr>
        <p:spPr/>
        <p:txBody>
          <a:bodyPr/>
          <a:lstStyle/>
          <a:p>
            <a:fld id="{292AA323-5059-4D56-8340-1C4053A31499}" type="slidenum">
              <a:rPr lang="en-US" smtClean="0"/>
              <a:t>27</a:t>
            </a:fld>
            <a:endParaRPr lang="en-US"/>
          </a:p>
        </p:txBody>
      </p:sp>
    </p:spTree>
    <p:extLst>
      <p:ext uri="{BB962C8B-B14F-4D97-AF65-F5344CB8AC3E}">
        <p14:creationId xmlns:p14="http://schemas.microsoft.com/office/powerpoint/2010/main" val="1712154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Data from database: World Development Indicators</a:t>
            </a:r>
            <a:r>
              <a:rPr lang="en-US" dirty="0"/>
              <a:t> </a:t>
            </a:r>
          </a:p>
        </p:txBody>
      </p:sp>
      <p:sp>
        <p:nvSpPr>
          <p:cNvPr id="4" name="Slide Number Placeholder 3"/>
          <p:cNvSpPr>
            <a:spLocks noGrp="1"/>
          </p:cNvSpPr>
          <p:nvPr>
            <p:ph type="sldNum" sz="quarter" idx="5"/>
          </p:nvPr>
        </p:nvSpPr>
        <p:spPr/>
        <p:txBody>
          <a:bodyPr/>
          <a:lstStyle/>
          <a:p>
            <a:fld id="{53D78A92-0141-4330-8F3E-FAADFAC23844}" type="slidenum">
              <a:rPr lang="ru-RU" smtClean="0"/>
              <a:t>7</a:t>
            </a:fld>
            <a:endParaRPr lang="ru-RU" dirty="0"/>
          </a:p>
        </p:txBody>
      </p:sp>
    </p:spTree>
    <p:extLst>
      <p:ext uri="{BB962C8B-B14F-4D97-AF65-F5344CB8AC3E}">
        <p14:creationId xmlns:p14="http://schemas.microsoft.com/office/powerpoint/2010/main" val="3231352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Data from database: World Development Indicators</a:t>
            </a:r>
            <a:r>
              <a:rPr lang="en-US" dirty="0"/>
              <a:t> </a:t>
            </a:r>
          </a:p>
          <a:p>
            <a:r>
              <a:rPr lang="en-US" dirty="0"/>
              <a:t>https://ourworldindata.org/</a:t>
            </a:r>
            <a:r>
              <a:rPr lang="en-US" dirty="0" err="1"/>
              <a:t>grapher</a:t>
            </a:r>
            <a:r>
              <a:rPr lang="en-US" dirty="0"/>
              <a:t>/</a:t>
            </a:r>
            <a:r>
              <a:rPr lang="en-US" dirty="0" err="1"/>
              <a:t>temperature-anomaly?time</a:t>
            </a:r>
            <a:r>
              <a:rPr lang="en-US" dirty="0"/>
              <a:t>=2000..latest</a:t>
            </a:r>
          </a:p>
        </p:txBody>
      </p:sp>
      <p:sp>
        <p:nvSpPr>
          <p:cNvPr id="4" name="Slide Number Placeholder 3"/>
          <p:cNvSpPr>
            <a:spLocks noGrp="1"/>
          </p:cNvSpPr>
          <p:nvPr>
            <p:ph type="sldNum" sz="quarter" idx="5"/>
          </p:nvPr>
        </p:nvSpPr>
        <p:spPr/>
        <p:txBody>
          <a:bodyPr/>
          <a:lstStyle/>
          <a:p>
            <a:fld id="{53D78A92-0141-4330-8F3E-FAADFAC23844}" type="slidenum">
              <a:rPr lang="ru-RU" smtClean="0"/>
              <a:t>8</a:t>
            </a:fld>
            <a:endParaRPr lang="ru-RU" dirty="0"/>
          </a:p>
        </p:txBody>
      </p:sp>
    </p:spTree>
    <p:extLst>
      <p:ext uri="{BB962C8B-B14F-4D97-AF65-F5344CB8AC3E}">
        <p14:creationId xmlns:p14="http://schemas.microsoft.com/office/powerpoint/2010/main" val="2685567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Triple burden of malnutrition at the country level was defined as a high prevalence of undernutrition (wasting and stunting in children aged 0–4 years, and thinness in adult women), micronutrient deficiencies, and overweight and obesity (defined according to three different overweight prevalence thresholds: 20%, 30%, and 40%) in at least one population group. </a:t>
            </a:r>
            <a:r>
              <a:rPr lang="en-US" dirty="0">
                <a:hlinkClick r:id="rId3"/>
              </a:rPr>
              <a:t>https://www.sciencedirect.com/science/article/pii/S0140673619324973#fig1</a:t>
            </a:r>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9</a:t>
            </a:fld>
            <a:endParaRPr lang="en-US"/>
          </a:p>
        </p:txBody>
      </p:sp>
    </p:spTree>
    <p:extLst>
      <p:ext uri="{BB962C8B-B14F-4D97-AF65-F5344CB8AC3E}">
        <p14:creationId xmlns:p14="http://schemas.microsoft.com/office/powerpoint/2010/main" val="3029765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Triple burden of malnutrition at the country level was defined as a high prevalence of undernutrition (wasting and stunting in children aged 0–4 years, and thinness in adult women), micronutrient deficiencies, and overweight and obesity (defined according to three different overweight prevalence thresholds: 20%, 30%, and 40%) in at least one population group. </a:t>
            </a:r>
            <a:r>
              <a:rPr lang="en-US" dirty="0">
                <a:hlinkClick r:id="rId3"/>
              </a:rPr>
              <a:t>https://www.sciencedirect.com/science/article/pii/S0140673619324973#fig1</a:t>
            </a:r>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10</a:t>
            </a:fld>
            <a:endParaRPr lang="en-US"/>
          </a:p>
        </p:txBody>
      </p:sp>
    </p:spTree>
    <p:extLst>
      <p:ext uri="{BB962C8B-B14F-4D97-AF65-F5344CB8AC3E}">
        <p14:creationId xmlns:p14="http://schemas.microsoft.com/office/powerpoint/2010/main" val="1315309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11</a:t>
            </a:fld>
            <a:endParaRPr lang="ru-RU" dirty="0"/>
          </a:p>
        </p:txBody>
      </p:sp>
    </p:spTree>
    <p:extLst>
      <p:ext uri="{BB962C8B-B14F-4D97-AF65-F5344CB8AC3E}">
        <p14:creationId xmlns:p14="http://schemas.microsoft.com/office/powerpoint/2010/main" val="4162813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Demand fallout: (</a:t>
            </a:r>
            <a:r>
              <a:rPr lang="en-US" dirty="0" err="1"/>
              <a:t>i</a:t>
            </a:r>
            <a:r>
              <a:rPr lang="en-US" dirty="0"/>
              <a:t>) impact on food access (refer to income impacts and poverty effects from our global scenario analysis)</a:t>
            </a:r>
          </a:p>
        </p:txBody>
      </p:sp>
      <p:sp>
        <p:nvSpPr>
          <p:cNvPr id="4" name="Slide Number Placeholder 3"/>
          <p:cNvSpPr>
            <a:spLocks noGrp="1"/>
          </p:cNvSpPr>
          <p:nvPr>
            <p:ph type="sldNum" sz="quarter" idx="5"/>
          </p:nvPr>
        </p:nvSpPr>
        <p:spPr/>
        <p:txBody>
          <a:bodyPr/>
          <a:lstStyle/>
          <a:p>
            <a:pPr defTabSz="931774">
              <a:defRPr/>
            </a:pPr>
            <a:fld id="{292AA323-5059-4D56-8340-1C4053A31499}" type="slidenum">
              <a:rPr lang="en-US">
                <a:solidFill>
                  <a:prstClr val="black"/>
                </a:solidFill>
                <a:latin typeface="Calibri"/>
              </a:rPr>
              <a:pPr defTabSz="931774">
                <a:defRPr/>
              </a:pPr>
              <a:t>12</a:t>
            </a:fld>
            <a:endParaRPr lang="en-US">
              <a:solidFill>
                <a:prstClr val="black"/>
              </a:solidFill>
              <a:latin typeface="Calibri"/>
            </a:endParaRPr>
          </a:p>
        </p:txBody>
      </p:sp>
    </p:spTree>
    <p:extLst>
      <p:ext uri="{BB962C8B-B14F-4D97-AF65-F5344CB8AC3E}">
        <p14:creationId xmlns:p14="http://schemas.microsoft.com/office/powerpoint/2010/main" val="2734607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292AA323-5059-4D56-8340-1C4053A31499}" type="slidenum">
              <a:rPr lang="en-US">
                <a:solidFill>
                  <a:prstClr val="black"/>
                </a:solidFill>
                <a:latin typeface="Calibri"/>
              </a:rPr>
              <a:pPr defTabSz="931774">
                <a:defRPr/>
              </a:pPr>
              <a:t>15</a:t>
            </a:fld>
            <a:endParaRPr lang="en-US">
              <a:solidFill>
                <a:prstClr val="black"/>
              </a:solidFill>
              <a:latin typeface="Calibri"/>
            </a:endParaRPr>
          </a:p>
        </p:txBody>
      </p:sp>
    </p:spTree>
    <p:extLst>
      <p:ext uri="{BB962C8B-B14F-4D97-AF65-F5344CB8AC3E}">
        <p14:creationId xmlns:p14="http://schemas.microsoft.com/office/powerpoint/2010/main" val="35607510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C353B3FB-0744-4EF9-9749-6F7726015A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descr="A picture containing sitting, dark, night, tower&#10;&#10;Description automatically generated">
            <a:extLst>
              <a:ext uri="{FF2B5EF4-FFF2-40B4-BE49-F238E27FC236}">
                <a16:creationId xmlns:a16="http://schemas.microsoft.com/office/drawing/2014/main" id="{8549BE8F-72A4-4290-B62B-12A636A3EADA}"/>
              </a:ext>
            </a:extLst>
          </p:cNvPr>
          <p:cNvPicPr>
            <a:picLocks noChangeAspect="1"/>
          </p:cNvPicPr>
          <p:nvPr userDrawn="1"/>
        </p:nvPicPr>
        <p:blipFill>
          <a:blip r:embed="rId3" cstate="print">
            <a:alphaModFix amt="25000"/>
            <a:extLst>
              <a:ext uri="{28A0092B-C50C-407E-A947-70E740481C1C}">
                <a14:useLocalDpi xmlns:a14="http://schemas.microsoft.com/office/drawing/2010/main" val="0"/>
              </a:ext>
            </a:extLst>
          </a:blip>
          <a:stretch>
            <a:fillRect/>
          </a:stretch>
        </p:blipFill>
        <p:spPr>
          <a:xfrm>
            <a:off x="-1219200" y="-3886200"/>
            <a:ext cx="14630400" cy="14630400"/>
          </a:xfrm>
          <a:prstGeom prst="rect">
            <a:avLst/>
          </a:prstGeom>
        </p:spPr>
      </p:pic>
      <p:sp>
        <p:nvSpPr>
          <p:cNvPr id="4" name="Title 3">
            <a:extLst>
              <a:ext uri="{FF2B5EF4-FFF2-40B4-BE49-F238E27FC236}">
                <a16:creationId xmlns:a16="http://schemas.microsoft.com/office/drawing/2014/main" id="{A59FECD1-779B-4EA7-9D0D-9E1DACBF62F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80230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_Title">
    <p:bg>
      <p:bgPr>
        <a:gradFill>
          <a:gsLst>
            <a:gs pos="0">
              <a:schemeClr val="accent1"/>
            </a:gs>
            <a:gs pos="94000">
              <a:schemeClr val="tx2"/>
            </a:gs>
          </a:gsLst>
          <a:lin ang="16200000" scaled="0"/>
        </a:gra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B271655-DE62-4663-9DB3-6B758F0EB96C}"/>
              </a:ext>
            </a:extLst>
          </p:cNvPr>
          <p:cNvSpPr>
            <a:spLocks noGrp="1"/>
          </p:cNvSpPr>
          <p:nvPr>
            <p:ph type="body" sz="quarter" idx="10" hasCustomPrompt="1"/>
          </p:nvPr>
        </p:nvSpPr>
        <p:spPr>
          <a:xfrm>
            <a:off x="6089904" y="457200"/>
            <a:ext cx="5641848" cy="1371600"/>
          </a:xfrm>
        </p:spPr>
        <p:txBody>
          <a:bodyPr/>
          <a:lstStyle>
            <a:lvl1pPr marL="0" indent="0">
              <a:spcBef>
                <a:spcPts val="0"/>
              </a:spcBef>
              <a:buNone/>
              <a:defRPr sz="3600" b="1">
                <a:solidFill>
                  <a:schemeClr val="accent3"/>
                </a:solidFill>
                <a:latin typeface="+mj-lt"/>
              </a:defRPr>
            </a:lvl1pPr>
            <a:lvl2pPr marL="0" indent="0">
              <a:spcBef>
                <a:spcPts val="0"/>
              </a:spcBef>
              <a:buNone/>
              <a:defRPr sz="1400">
                <a:solidFill>
                  <a:schemeClr val="bg1"/>
                </a:solidFill>
              </a:defRPr>
            </a:lvl2pPr>
            <a:lvl3pPr marL="0" indent="0">
              <a:spcBef>
                <a:spcPts val="0"/>
              </a:spcBef>
              <a:buNone/>
              <a:defRPr sz="1400">
                <a:solidFill>
                  <a:schemeClr val="bg1"/>
                </a:solidFill>
              </a:defRPr>
            </a:lvl3pPr>
            <a:lvl5pPr>
              <a:defRPr/>
            </a:lvl5pPr>
          </a:lstStyle>
          <a:p>
            <a:pPr lvl="0"/>
            <a:r>
              <a:rPr lang="en-US" dirty="0"/>
              <a:t>Speaker</a:t>
            </a:r>
          </a:p>
          <a:p>
            <a:pPr lvl="1"/>
            <a:r>
              <a:rPr lang="en-US"/>
              <a:t>Title,</a:t>
            </a:r>
          </a:p>
          <a:p>
            <a:pPr lvl="2"/>
            <a:r>
              <a:rPr lang="en-US"/>
              <a:t>Organization</a:t>
            </a:r>
            <a:endParaRPr lang="en-US" dirty="0"/>
          </a:p>
        </p:txBody>
      </p:sp>
      <p:sp>
        <p:nvSpPr>
          <p:cNvPr id="10" name="Text Placeholder 9">
            <a:extLst>
              <a:ext uri="{FF2B5EF4-FFF2-40B4-BE49-F238E27FC236}">
                <a16:creationId xmlns:a16="http://schemas.microsoft.com/office/drawing/2014/main" id="{54B7BBE2-EDEC-4ECA-A867-429E9BB28E1D}"/>
              </a:ext>
            </a:extLst>
          </p:cNvPr>
          <p:cNvSpPr>
            <a:spLocks noGrp="1"/>
          </p:cNvSpPr>
          <p:nvPr>
            <p:ph type="body" sz="quarter" idx="11" hasCustomPrompt="1"/>
          </p:nvPr>
        </p:nvSpPr>
        <p:spPr>
          <a:xfrm>
            <a:off x="6089904" y="1947671"/>
            <a:ext cx="5641848" cy="473995"/>
          </a:xfrm>
        </p:spPr>
        <p:txBody>
          <a:bodyPr anchor="b" anchorCtr="0"/>
          <a:lstStyle>
            <a:lvl1pPr marL="0" indent="0">
              <a:spcBef>
                <a:spcPts val="0"/>
              </a:spcBef>
              <a:buNone/>
              <a:defRPr sz="2400" b="1">
                <a:solidFill>
                  <a:schemeClr val="bg1"/>
                </a:solidFill>
                <a:latin typeface="Arial Narrow" panose="020B0606020202030204" pitchFamily="34" charset="0"/>
              </a:defRPr>
            </a:lvl1pPr>
            <a:lvl2pPr marL="0" indent="0">
              <a:spcBef>
                <a:spcPts val="0"/>
              </a:spcBef>
              <a:buNone/>
              <a:defRPr sz="1800" b="1">
                <a:solidFill>
                  <a:schemeClr val="bg1"/>
                </a:solidFill>
                <a:latin typeface="Arial Narrow" panose="020B0606020202030204" pitchFamily="34" charset="0"/>
              </a:defRPr>
            </a:lvl2pPr>
          </a:lstStyle>
          <a:p>
            <a:pPr lvl="0"/>
            <a:r>
              <a:rPr lang="en-US" dirty="0"/>
              <a:t>Location | Date</a:t>
            </a:r>
          </a:p>
        </p:txBody>
      </p:sp>
      <p:pic>
        <p:nvPicPr>
          <p:cNvPr id="4" name="Graphic 3">
            <a:extLst>
              <a:ext uri="{FF2B5EF4-FFF2-40B4-BE49-F238E27FC236}">
                <a16:creationId xmlns:a16="http://schemas.microsoft.com/office/drawing/2014/main" id="{95130909-4213-4742-8B14-C144ABD2EA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576072"/>
            <a:ext cx="4712686" cy="1773936"/>
          </a:xfrm>
          <a:prstGeom prst="rect">
            <a:avLst/>
          </a:prstGeom>
        </p:spPr>
      </p:pic>
      <p:sp>
        <p:nvSpPr>
          <p:cNvPr id="9" name="Title 8">
            <a:extLst>
              <a:ext uri="{FF2B5EF4-FFF2-40B4-BE49-F238E27FC236}">
                <a16:creationId xmlns:a16="http://schemas.microsoft.com/office/drawing/2014/main" id="{037A56EE-99A8-4AD1-8004-1540C7BC94EE}"/>
              </a:ext>
            </a:extLst>
          </p:cNvPr>
          <p:cNvSpPr>
            <a:spLocks noGrp="1"/>
          </p:cNvSpPr>
          <p:nvPr>
            <p:ph type="title"/>
          </p:nvPr>
        </p:nvSpPr>
        <p:spPr>
          <a:xfrm>
            <a:off x="457200" y="3090671"/>
            <a:ext cx="11274552" cy="3200400"/>
          </a:xfrm>
        </p:spPr>
        <p:txBody>
          <a:bodyPr anchor="t" anchorCtr="0"/>
          <a:lstStyle>
            <a:lvl1pP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29222256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ing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2A2DC-9D69-446F-8B35-4E657970A067}"/>
              </a:ext>
            </a:extLst>
          </p:cNvPr>
          <p:cNvSpPr>
            <a:spLocks noGrp="1"/>
          </p:cNvSpPr>
          <p:nvPr>
            <p:ph type="title"/>
          </p:nvPr>
        </p:nvSpPr>
        <p:spPr/>
        <p:txBody>
          <a:bodyPr/>
          <a:lstStyle/>
          <a:p>
            <a:r>
              <a:rPr lang="en-US" dirty="0"/>
              <a:t>Click to edit Master title style</a:t>
            </a:r>
          </a:p>
        </p:txBody>
      </p:sp>
      <p:sp>
        <p:nvSpPr>
          <p:cNvPr id="6" name="Rectangle 5">
            <a:extLst>
              <a:ext uri="{FF2B5EF4-FFF2-40B4-BE49-F238E27FC236}">
                <a16:creationId xmlns:a16="http://schemas.microsoft.com/office/drawing/2014/main" id="{FC44F9FD-5B0E-4A80-9CFE-7AAC66F6A2B9}"/>
              </a:ext>
            </a:extLst>
          </p:cNvPr>
          <p:cNvSpPr/>
          <p:nvPr userDrawn="1"/>
        </p:nvSpPr>
        <p:spPr>
          <a:xfrm>
            <a:off x="-1" y="0"/>
            <a:ext cx="228600" cy="14721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47B54"/>
              </a:solidFill>
            </a:endParaRPr>
          </a:p>
        </p:txBody>
      </p:sp>
      <p:sp>
        <p:nvSpPr>
          <p:cNvPr id="5" name="Content Placeholder 4">
            <a:extLst>
              <a:ext uri="{FF2B5EF4-FFF2-40B4-BE49-F238E27FC236}">
                <a16:creationId xmlns:a16="http://schemas.microsoft.com/office/drawing/2014/main" id="{518B92AF-4502-45AB-94AC-C4E30E7FAA71}"/>
              </a:ext>
            </a:extLst>
          </p:cNvPr>
          <p:cNvSpPr>
            <a:spLocks noGrp="1"/>
          </p:cNvSpPr>
          <p:nvPr>
            <p:ph sz="quarter" idx="10"/>
          </p:nvPr>
        </p:nvSpPr>
        <p:spPr>
          <a:xfrm>
            <a:off x="457074" y="1828800"/>
            <a:ext cx="11274552" cy="457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3367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B_Single with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A51EE7A-7461-427A-A091-CA62A502E0AB}"/>
              </a:ext>
            </a:extLst>
          </p:cNvPr>
          <p:cNvSpPr>
            <a:spLocks noGrp="1"/>
          </p:cNvSpPr>
          <p:nvPr>
            <p:ph type="pic" sz="quarter" idx="10"/>
          </p:nvPr>
        </p:nvSpPr>
        <p:spPr>
          <a:xfrm>
            <a:off x="7620000" y="0"/>
            <a:ext cx="4572000" cy="6858000"/>
          </a:xfrm>
        </p:spPr>
        <p:txBody>
          <a:bodyPr/>
          <a:lstStyle/>
          <a:p>
            <a:endParaRPr lang="en-US"/>
          </a:p>
        </p:txBody>
      </p:sp>
      <p:sp>
        <p:nvSpPr>
          <p:cNvPr id="3" name="Content Placeholder 2"/>
          <p:cNvSpPr>
            <a:spLocks noGrp="1"/>
          </p:cNvSpPr>
          <p:nvPr>
            <p:ph sz="half" idx="1" hasCustomPrompt="1"/>
          </p:nvPr>
        </p:nvSpPr>
        <p:spPr>
          <a:xfrm>
            <a:off x="457200" y="1828800"/>
            <a:ext cx="6702552" cy="4572000"/>
          </a:xfrm>
          <a:prstGeom prst="rect">
            <a:avLst/>
          </a:prstGeom>
        </p:spPr>
        <p:txBody>
          <a:bodyPr/>
          <a:lstStyle>
            <a:lvl1pPr>
              <a:defRPr baseline="0"/>
            </a:lvl1pPr>
            <a:lvl2pPr>
              <a:defRPr baseline="0"/>
            </a:lvl2pPr>
          </a:lstStyle>
          <a:p>
            <a:pPr lvl="0"/>
            <a:r>
              <a:rPr lang="en-US" dirty="0"/>
              <a:t>Level 1 bullet goes here</a:t>
            </a:r>
          </a:p>
          <a:p>
            <a:pPr lvl="1"/>
            <a:r>
              <a:rPr lang="en-US" dirty="0"/>
              <a:t>Level 2 bullet goes here</a:t>
            </a:r>
          </a:p>
        </p:txBody>
      </p:sp>
      <p:sp>
        <p:nvSpPr>
          <p:cNvPr id="8" name="Title Placeholder 1">
            <a:extLst>
              <a:ext uri="{FF2B5EF4-FFF2-40B4-BE49-F238E27FC236}">
                <a16:creationId xmlns:a16="http://schemas.microsoft.com/office/drawing/2014/main" id="{109DE4B9-0A72-47AC-A6B4-46B5A1DA6F3B}"/>
              </a:ext>
            </a:extLst>
          </p:cNvPr>
          <p:cNvSpPr>
            <a:spLocks noGrp="1"/>
          </p:cNvSpPr>
          <p:nvPr>
            <p:ph type="title"/>
          </p:nvPr>
        </p:nvSpPr>
        <p:spPr>
          <a:xfrm>
            <a:off x="457200" y="228600"/>
            <a:ext cx="6702552" cy="1243584"/>
          </a:xfrm>
          <a:prstGeom prst="rect">
            <a:avLst/>
          </a:prstGeom>
        </p:spPr>
        <p:txBody>
          <a:bodyPr vert="horz" lIns="0" tIns="0" rIns="0" bIns="0" rtlCol="0" anchor="b" anchorCtr="0">
            <a:noAutofit/>
          </a:bodyPr>
          <a:lstStyle/>
          <a:p>
            <a:r>
              <a:rPr lang="en-US" dirty="0"/>
              <a:t>Click to edit Master title style</a:t>
            </a:r>
          </a:p>
        </p:txBody>
      </p:sp>
      <p:sp>
        <p:nvSpPr>
          <p:cNvPr id="7" name="Rectangle 6">
            <a:extLst>
              <a:ext uri="{FF2B5EF4-FFF2-40B4-BE49-F238E27FC236}">
                <a16:creationId xmlns:a16="http://schemas.microsoft.com/office/drawing/2014/main" id="{D4C043F2-FB09-48DC-B05E-EC2C9CC41B45}"/>
              </a:ext>
            </a:extLst>
          </p:cNvPr>
          <p:cNvSpPr/>
          <p:nvPr userDrawn="1"/>
        </p:nvSpPr>
        <p:spPr>
          <a:xfrm>
            <a:off x="-1" y="0"/>
            <a:ext cx="228600" cy="14721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47B54"/>
              </a:solidFill>
            </a:endParaRPr>
          </a:p>
        </p:txBody>
      </p:sp>
    </p:spTree>
    <p:extLst>
      <p:ext uri="{BB962C8B-B14F-4D97-AF65-F5344CB8AC3E}">
        <p14:creationId xmlns:p14="http://schemas.microsoft.com/office/powerpoint/2010/main" val="1734451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oub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828800"/>
            <a:ext cx="5562600" cy="4572000"/>
          </a:xfrm>
          <a:prstGeom prst="rect">
            <a:avLst/>
          </a:prstGeom>
        </p:spPr>
        <p:txBody>
          <a:bodyPr/>
          <a:lstStyle>
            <a:lvl1pPr>
              <a:defRPr baseline="0"/>
            </a:lvl1pPr>
            <a:lvl2pPr>
              <a:defRPr baseline="0"/>
            </a:lvl2pPr>
          </a:lstStyle>
          <a:p>
            <a:pPr lvl="0"/>
            <a:r>
              <a:rPr lang="en-US" dirty="0"/>
              <a:t>Level 1 bullet goes here</a:t>
            </a:r>
          </a:p>
          <a:p>
            <a:pPr lvl="1"/>
            <a:r>
              <a:rPr lang="en-US" dirty="0"/>
              <a:t>Level 2 bullet goes here</a:t>
            </a:r>
          </a:p>
        </p:txBody>
      </p:sp>
      <p:sp>
        <p:nvSpPr>
          <p:cNvPr id="4" name="Content Placeholder 3"/>
          <p:cNvSpPr>
            <a:spLocks noGrp="1"/>
          </p:cNvSpPr>
          <p:nvPr>
            <p:ph sz="half" idx="2" hasCustomPrompt="1"/>
          </p:nvPr>
        </p:nvSpPr>
        <p:spPr>
          <a:xfrm>
            <a:off x="6172200" y="1828800"/>
            <a:ext cx="5559552" cy="4572000"/>
          </a:xfrm>
          <a:prstGeom prst="rect">
            <a:avLst/>
          </a:prstGeom>
        </p:spPr>
        <p:txBody>
          <a:bodyPr/>
          <a:lstStyle>
            <a:lvl1pPr>
              <a:defRPr baseline="0"/>
            </a:lvl1pPr>
            <a:lvl2pPr>
              <a:defRPr baseline="0"/>
            </a:lvl2pPr>
          </a:lstStyle>
          <a:p>
            <a:pPr lvl="0"/>
            <a:r>
              <a:rPr lang="en-US" dirty="0"/>
              <a:t>Level 1 bullet goes here</a:t>
            </a:r>
          </a:p>
          <a:p>
            <a:pPr lvl="1"/>
            <a:r>
              <a:rPr lang="en-US" dirty="0"/>
              <a:t>Level 2 bullet goes here</a:t>
            </a:r>
          </a:p>
        </p:txBody>
      </p:sp>
      <p:sp>
        <p:nvSpPr>
          <p:cNvPr id="10" name="Title Placeholder 1">
            <a:extLst>
              <a:ext uri="{FF2B5EF4-FFF2-40B4-BE49-F238E27FC236}">
                <a16:creationId xmlns:a16="http://schemas.microsoft.com/office/drawing/2014/main" id="{A1A73036-5A73-4A70-9B02-BB8AF4A74731}"/>
              </a:ext>
            </a:extLst>
          </p:cNvPr>
          <p:cNvSpPr>
            <a:spLocks noGrp="1"/>
          </p:cNvSpPr>
          <p:nvPr>
            <p:ph type="title"/>
          </p:nvPr>
        </p:nvSpPr>
        <p:spPr>
          <a:xfrm>
            <a:off x="457200" y="228600"/>
            <a:ext cx="9372600" cy="1243584"/>
          </a:xfrm>
          <a:prstGeom prst="rect">
            <a:avLst/>
          </a:prstGeom>
        </p:spPr>
        <p:txBody>
          <a:bodyPr vert="horz" lIns="0" tIns="0" rIns="0" bIns="0" rtlCol="0" anchor="b" anchorCtr="0">
            <a:noAutofit/>
          </a:bodyPr>
          <a:lstStyle/>
          <a:p>
            <a:r>
              <a:rPr lang="en-US" dirty="0"/>
              <a:t>Click to edit Master title style</a:t>
            </a:r>
          </a:p>
        </p:txBody>
      </p:sp>
      <p:sp>
        <p:nvSpPr>
          <p:cNvPr id="6" name="Rectangle 5">
            <a:extLst>
              <a:ext uri="{FF2B5EF4-FFF2-40B4-BE49-F238E27FC236}">
                <a16:creationId xmlns:a16="http://schemas.microsoft.com/office/drawing/2014/main" id="{4ECF2627-B931-4E02-816D-EE1A6601F0CC}"/>
              </a:ext>
            </a:extLst>
          </p:cNvPr>
          <p:cNvSpPr/>
          <p:nvPr userDrawn="1"/>
        </p:nvSpPr>
        <p:spPr>
          <a:xfrm>
            <a:off x="-1" y="0"/>
            <a:ext cx="228600" cy="14721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47B54"/>
              </a:solidFill>
            </a:endParaRPr>
          </a:p>
        </p:txBody>
      </p:sp>
    </p:spTree>
    <p:extLst>
      <p:ext uri="{BB962C8B-B14F-4D97-AF65-F5344CB8AC3E}">
        <p14:creationId xmlns:p14="http://schemas.microsoft.com/office/powerpoint/2010/main" val="4261853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chemeClr val="accent1"/>
            </a:gs>
            <a:gs pos="94000">
              <a:schemeClr val="tx2"/>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ECB7-7C06-4F37-9624-8AAAA09E3BA3}"/>
              </a:ext>
            </a:extLst>
          </p:cNvPr>
          <p:cNvSpPr>
            <a:spLocks noGrp="1"/>
          </p:cNvSpPr>
          <p:nvPr>
            <p:ph type="ctrTitle"/>
          </p:nvPr>
        </p:nvSpPr>
        <p:spPr>
          <a:xfrm>
            <a:off x="1524000" y="1600200"/>
            <a:ext cx="9144000" cy="2743200"/>
          </a:xfrm>
        </p:spPr>
        <p:txBody>
          <a:bodyPr anchor="ctr" anchorCtr="0"/>
          <a:lstStyle>
            <a:lvl1pPr algn="ctr">
              <a:defRPr sz="5400">
                <a:solidFill>
                  <a:schemeClr val="bg1"/>
                </a:solidFill>
              </a:defRPr>
            </a:lvl1pPr>
          </a:lstStyle>
          <a:p>
            <a:r>
              <a:rPr lang="en-US"/>
              <a:t>Click to edit Master title style</a:t>
            </a:r>
          </a:p>
        </p:txBody>
      </p:sp>
      <p:sp>
        <p:nvSpPr>
          <p:cNvPr id="4" name="Text Placeholder 7">
            <a:extLst>
              <a:ext uri="{FF2B5EF4-FFF2-40B4-BE49-F238E27FC236}">
                <a16:creationId xmlns:a16="http://schemas.microsoft.com/office/drawing/2014/main" id="{56CD6E04-01B8-44D0-B01C-0E971FB1153D}"/>
              </a:ext>
            </a:extLst>
          </p:cNvPr>
          <p:cNvSpPr>
            <a:spLocks noGrp="1"/>
          </p:cNvSpPr>
          <p:nvPr>
            <p:ph type="body" sz="quarter" idx="10" hasCustomPrompt="1"/>
          </p:nvPr>
        </p:nvSpPr>
        <p:spPr>
          <a:xfrm>
            <a:off x="1524000" y="4343400"/>
            <a:ext cx="9144000" cy="1828800"/>
          </a:xfrm>
        </p:spPr>
        <p:txBody>
          <a:bodyPr anchor="ctr" anchorCtr="0"/>
          <a:lstStyle>
            <a:lvl1pPr marL="0" indent="0" algn="ctr">
              <a:lnSpc>
                <a:spcPct val="90000"/>
              </a:lnSpc>
              <a:spcBef>
                <a:spcPts val="0"/>
              </a:spcBef>
              <a:buNone/>
              <a:defRPr sz="4800" b="1">
                <a:solidFill>
                  <a:schemeClr val="accent3"/>
                </a:solidFill>
                <a:latin typeface="+mj-lt"/>
              </a:defRPr>
            </a:lvl1pPr>
            <a:lvl2pPr marL="0" indent="0" algn="ctr">
              <a:lnSpc>
                <a:spcPct val="125000"/>
              </a:lnSpc>
              <a:spcBef>
                <a:spcPts val="0"/>
              </a:spcBef>
              <a:buNone/>
              <a:defRPr sz="1800">
                <a:solidFill>
                  <a:schemeClr val="bg1"/>
                </a:solidFill>
              </a:defRPr>
            </a:lvl2pPr>
            <a:lvl3pPr marL="0" indent="0">
              <a:spcBef>
                <a:spcPts val="0"/>
              </a:spcBef>
              <a:buNone/>
              <a:defRPr sz="1400">
                <a:solidFill>
                  <a:schemeClr val="bg1"/>
                </a:solidFill>
              </a:defRPr>
            </a:lvl3pPr>
            <a:lvl5pPr>
              <a:defRPr/>
            </a:lvl5pPr>
          </a:lstStyle>
          <a:p>
            <a:pPr lvl="0"/>
            <a:r>
              <a:rPr lang="en-US" dirty="0"/>
              <a:t>Speaker</a:t>
            </a:r>
          </a:p>
          <a:p>
            <a:pPr lvl="1"/>
            <a:r>
              <a:rPr lang="en-US"/>
              <a:t>Title, Organization</a:t>
            </a:r>
            <a:endParaRPr lang="en-US" dirty="0"/>
          </a:p>
        </p:txBody>
      </p:sp>
      <p:pic>
        <p:nvPicPr>
          <p:cNvPr id="5" name="Graphic 4">
            <a:extLst>
              <a:ext uri="{FF2B5EF4-FFF2-40B4-BE49-F238E27FC236}">
                <a16:creationId xmlns:a16="http://schemas.microsoft.com/office/drawing/2014/main" id="{FDD26D3E-6F75-4E80-8292-99E434EA35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71295" y="457200"/>
            <a:ext cx="2429220" cy="914400"/>
          </a:xfrm>
          <a:prstGeom prst="rect">
            <a:avLst/>
          </a:prstGeom>
        </p:spPr>
      </p:pic>
    </p:spTree>
    <p:extLst>
      <p:ext uri="{BB962C8B-B14F-4D97-AF65-F5344CB8AC3E}">
        <p14:creationId xmlns:p14="http://schemas.microsoft.com/office/powerpoint/2010/main" val="2945005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E8570-F186-41EF-AB40-9073E95D11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6A0AAC-C4CF-4A6C-8457-35EEA55514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3572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8C8E32-FB53-C847-8428-DDA9C96708B6}"/>
              </a:ext>
            </a:extLst>
          </p:cNvPr>
          <p:cNvSpPr/>
          <p:nvPr userDrawn="1"/>
        </p:nvSpPr>
        <p:spPr>
          <a:xfrm>
            <a:off x="0" y="0"/>
            <a:ext cx="1745861" cy="6858000"/>
          </a:xfrm>
          <a:prstGeom prst="rect">
            <a:avLst/>
          </a:prstGeom>
          <a:solidFill>
            <a:srgbClr val="62BB4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pic>
        <p:nvPicPr>
          <p:cNvPr id="8" name="Picture 7"/>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421397" y="990600"/>
            <a:ext cx="914403" cy="1676403"/>
          </a:xfrm>
          <a:prstGeom prst="rect">
            <a:avLst/>
          </a:prstGeom>
          <a:noFill/>
        </p:spPr>
      </p:pic>
      <p:sp>
        <p:nvSpPr>
          <p:cNvPr id="3" name="Title 2">
            <a:extLst>
              <a:ext uri="{FF2B5EF4-FFF2-40B4-BE49-F238E27FC236}">
                <a16:creationId xmlns:a16="http://schemas.microsoft.com/office/drawing/2014/main" id="{131CA387-B255-EF47-8BF6-2F3BA3E9B7EE}"/>
              </a:ext>
            </a:extLst>
          </p:cNvPr>
          <p:cNvSpPr>
            <a:spLocks noGrp="1"/>
          </p:cNvSpPr>
          <p:nvPr>
            <p:ph type="title"/>
          </p:nvPr>
        </p:nvSpPr>
        <p:spPr>
          <a:xfrm>
            <a:off x="2324098" y="941832"/>
            <a:ext cx="9065623" cy="1362456"/>
          </a:xfrm>
        </p:spPr>
        <p:txBody>
          <a:bodyPr anchor="t" anchorCtr="0">
            <a:normAutofit/>
          </a:bodyPr>
          <a:lstStyle>
            <a:lvl1pPr>
              <a:lnSpc>
                <a:spcPct val="100000"/>
              </a:lnSpc>
              <a:defRPr sz="4400" b="1" i="0" cap="all" baseline="0">
                <a:solidFill>
                  <a:srgbClr val="62BB46"/>
                </a:solidFill>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BC5D088B-C6BA-0B41-BECA-0DDB76002BDC}"/>
              </a:ext>
            </a:extLst>
          </p:cNvPr>
          <p:cNvSpPr>
            <a:spLocks noGrp="1"/>
          </p:cNvSpPr>
          <p:nvPr>
            <p:ph type="body" sz="quarter" idx="10" hasCustomPrompt="1"/>
          </p:nvPr>
        </p:nvSpPr>
        <p:spPr>
          <a:xfrm>
            <a:off x="2324100" y="2679192"/>
            <a:ext cx="9066213" cy="523220"/>
          </a:xfrm>
        </p:spPr>
        <p:txBody>
          <a:bodyPr>
            <a:spAutoFit/>
          </a:bodyPr>
          <a:lstStyle>
            <a:lvl1pPr marL="0" indent="0" algn="ctr">
              <a:lnSpc>
                <a:spcPct val="100000"/>
              </a:lnSpc>
              <a:buNone/>
              <a:defRPr sz="2800">
                <a:solidFill>
                  <a:srgbClr val="435464"/>
                </a:solidFill>
                <a:latin typeface="+mn-lt"/>
              </a:defRPr>
            </a:lvl1pPr>
          </a:lstStyle>
          <a:p>
            <a:pPr lvl="0"/>
            <a:r>
              <a:rPr lang="en-US" dirty="0"/>
              <a:t>Subtitle</a:t>
            </a:r>
          </a:p>
        </p:txBody>
      </p:sp>
      <p:sp>
        <p:nvSpPr>
          <p:cNvPr id="12" name="Text Placeholder 11">
            <a:extLst>
              <a:ext uri="{FF2B5EF4-FFF2-40B4-BE49-F238E27FC236}">
                <a16:creationId xmlns:a16="http://schemas.microsoft.com/office/drawing/2014/main" id="{CE609C0A-BE04-2A47-9893-342B30529AEC}"/>
              </a:ext>
            </a:extLst>
          </p:cNvPr>
          <p:cNvSpPr>
            <a:spLocks noGrp="1"/>
          </p:cNvSpPr>
          <p:nvPr>
            <p:ph type="body" sz="quarter" idx="11" hasCustomPrompt="1"/>
          </p:nvPr>
        </p:nvSpPr>
        <p:spPr>
          <a:xfrm>
            <a:off x="2324100" y="3904488"/>
            <a:ext cx="9066213" cy="2308324"/>
          </a:xfrm>
        </p:spPr>
        <p:txBody>
          <a:bodyPr>
            <a:spAutoFit/>
          </a:bodyPr>
          <a:lstStyle>
            <a:lvl1pPr marL="0" indent="0" algn="ctr">
              <a:lnSpc>
                <a:spcPct val="100000"/>
              </a:lnSpc>
              <a:spcBef>
                <a:spcPts val="0"/>
              </a:spcBef>
              <a:buNone/>
              <a:defRPr>
                <a:latin typeface="+mn-lt"/>
              </a:defRPr>
            </a:lvl1pPr>
          </a:lstStyle>
          <a:p>
            <a:r>
              <a:rPr lang="en-US" sz="2400" dirty="0">
                <a:solidFill>
                  <a:schemeClr val="tx1">
                    <a:lumMod val="65000"/>
                    <a:lumOff val="35000"/>
                  </a:schemeClr>
                </a:solidFill>
              </a:rPr>
              <a:t>Name</a:t>
            </a:r>
            <a:br>
              <a:rPr lang="en-US" sz="2400" dirty="0">
                <a:solidFill>
                  <a:schemeClr val="tx1">
                    <a:lumMod val="65000"/>
                    <a:lumOff val="35000"/>
                  </a:schemeClr>
                </a:solidFill>
              </a:rPr>
            </a:br>
            <a:r>
              <a:rPr lang="en-US" sz="2400" dirty="0">
                <a:solidFill>
                  <a:schemeClr val="tx1">
                    <a:lumMod val="65000"/>
                    <a:lumOff val="35000"/>
                  </a:schemeClr>
                </a:solidFill>
              </a:rPr>
              <a:t>Department/Division</a:t>
            </a:r>
            <a:br>
              <a:rPr lang="en-US" sz="2400" dirty="0">
                <a:solidFill>
                  <a:schemeClr val="tx1">
                    <a:lumMod val="65000"/>
                    <a:lumOff val="35000"/>
                  </a:schemeClr>
                </a:solidFill>
              </a:rPr>
            </a:br>
            <a:r>
              <a:rPr lang="en-US" sz="2400" dirty="0">
                <a:solidFill>
                  <a:schemeClr val="tx1">
                    <a:lumMod val="65000"/>
                    <a:lumOff val="35000"/>
                  </a:schemeClr>
                </a:solidFill>
              </a:rPr>
              <a:t>International Food Policy Research Institute</a:t>
            </a:r>
            <a:br>
              <a:rPr lang="en-US" sz="2400" dirty="0">
                <a:solidFill>
                  <a:schemeClr val="tx1">
                    <a:lumMod val="65000"/>
                    <a:lumOff val="35000"/>
                  </a:schemeClr>
                </a:solidFill>
              </a:rPr>
            </a:br>
            <a:br>
              <a:rPr lang="en-US" sz="2400" dirty="0">
                <a:solidFill>
                  <a:schemeClr val="tx1">
                    <a:lumMod val="65000"/>
                    <a:lumOff val="35000"/>
                  </a:schemeClr>
                </a:solidFill>
              </a:rPr>
            </a:br>
            <a:br>
              <a:rPr lang="en-US" sz="2400" dirty="0">
                <a:solidFill>
                  <a:schemeClr val="tx1">
                    <a:lumMod val="65000"/>
                    <a:lumOff val="35000"/>
                  </a:schemeClr>
                </a:solidFill>
              </a:rPr>
            </a:br>
            <a:r>
              <a:rPr lang="en-US" sz="2400" dirty="0">
                <a:solidFill>
                  <a:schemeClr val="tx1">
                    <a:lumMod val="65000"/>
                    <a:lumOff val="35000"/>
                  </a:schemeClr>
                </a:solidFill>
              </a:rPr>
              <a:t>Location | Date</a:t>
            </a:r>
          </a:p>
        </p:txBody>
      </p:sp>
    </p:spTree>
    <p:extLst>
      <p:ext uri="{BB962C8B-B14F-4D97-AF65-F5344CB8AC3E}">
        <p14:creationId xmlns:p14="http://schemas.microsoft.com/office/powerpoint/2010/main" val="3459541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7435DB-AC27-4E6B-91E2-0C54014613B3}"/>
              </a:ext>
            </a:extLst>
          </p:cNvPr>
          <p:cNvSpPr/>
          <p:nvPr userDrawn="1"/>
        </p:nvSpPr>
        <p:spPr>
          <a:xfrm>
            <a:off x="83125" y="-1"/>
            <a:ext cx="219037" cy="6308437"/>
          </a:xfrm>
          <a:prstGeom prst="rect">
            <a:avLst/>
          </a:prstGeom>
          <a:gradFill>
            <a:gsLst>
              <a:gs pos="0">
                <a:srgbClr val="62BB46">
                  <a:alpha val="0"/>
                </a:srgbClr>
              </a:gs>
              <a:gs pos="100000">
                <a:srgbClr val="62BB46"/>
              </a:gs>
            </a:gsLst>
            <a:lin ang="5400000" scaled="1"/>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solidFill>
                <a:srgbClr val="62BB46"/>
              </a:solidFill>
            </a:endParaRPr>
          </a:p>
        </p:txBody>
      </p:sp>
      <p:pic>
        <p:nvPicPr>
          <p:cNvPr id="5" name="Picture 4">
            <a:extLst>
              <a:ext uri="{FF2B5EF4-FFF2-40B4-BE49-F238E27FC236}">
                <a16:creationId xmlns:a16="http://schemas.microsoft.com/office/drawing/2014/main" id="{574B9283-9674-406F-AE0D-B199F2E180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5" y="6382848"/>
            <a:ext cx="219037" cy="396635"/>
          </a:xfrm>
          <a:prstGeom prst="rect">
            <a:avLst/>
          </a:prstGeom>
        </p:spPr>
      </p:pic>
    </p:spTree>
    <p:extLst>
      <p:ext uri="{BB962C8B-B14F-4D97-AF65-F5344CB8AC3E}">
        <p14:creationId xmlns:p14="http://schemas.microsoft.com/office/powerpoint/2010/main" val="1399664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9D8367A5-C050-47FB-A1BD-54CD13DE3A0F}"/>
              </a:ext>
            </a:extLst>
          </p:cNvPr>
          <p:cNvSpPr>
            <a:spLocks noGrp="1"/>
          </p:cNvSpPr>
          <p:nvPr>
            <p:ph type="pic" sz="quarter" idx="16"/>
          </p:nvPr>
        </p:nvSpPr>
        <p:spPr>
          <a:xfrm>
            <a:off x="5519738" y="0"/>
            <a:ext cx="6103621" cy="6858000"/>
          </a:xfrm>
          <a:custGeom>
            <a:avLst/>
            <a:gdLst>
              <a:gd name="connsiteX0" fmla="*/ 3914141 w 6103621"/>
              <a:gd name="connsiteY0" fmla="*/ 914400 h 6858000"/>
              <a:gd name="connsiteX1" fmla="*/ 6103621 w 6103621"/>
              <a:gd name="connsiteY1" fmla="*/ 914400 h 6858000"/>
              <a:gd name="connsiteX2" fmla="*/ 4339591 w 6103621"/>
              <a:gd name="connsiteY2" fmla="*/ 6858000 h 6858000"/>
              <a:gd name="connsiteX3" fmla="*/ 2150112 w 6103621"/>
              <a:gd name="connsiteY3" fmla="*/ 6858000 h 6858000"/>
              <a:gd name="connsiteX4" fmla="*/ 1769111 w 6103621"/>
              <a:gd name="connsiteY4" fmla="*/ 0 h 6858000"/>
              <a:gd name="connsiteX5" fmla="*/ 3958591 w 6103621"/>
              <a:gd name="connsiteY5" fmla="*/ 0 h 6858000"/>
              <a:gd name="connsiteX6" fmla="*/ 2189480 w 6103621"/>
              <a:gd name="connsiteY6" fmla="*/ 5943601 h 6858000"/>
              <a:gd name="connsiteX7" fmla="*/ 0 w 6103621"/>
              <a:gd name="connsiteY7" fmla="*/ 59436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3621" h="6858000">
                <a:moveTo>
                  <a:pt x="3914141" y="914400"/>
                </a:moveTo>
                <a:lnTo>
                  <a:pt x="6103621" y="914400"/>
                </a:lnTo>
                <a:lnTo>
                  <a:pt x="4339591" y="6858000"/>
                </a:lnTo>
                <a:lnTo>
                  <a:pt x="2150112" y="6858000"/>
                </a:lnTo>
                <a:close/>
                <a:moveTo>
                  <a:pt x="1769111" y="0"/>
                </a:moveTo>
                <a:lnTo>
                  <a:pt x="3958591" y="0"/>
                </a:lnTo>
                <a:lnTo>
                  <a:pt x="2189480" y="5943601"/>
                </a:lnTo>
                <a:lnTo>
                  <a:pt x="0" y="5943601"/>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21" name="Title 1">
            <a:extLst>
              <a:ext uri="{FF2B5EF4-FFF2-40B4-BE49-F238E27FC236}">
                <a16:creationId xmlns:a16="http://schemas.microsoft.com/office/drawing/2014/main" id="{33528AEE-54AB-4366-9576-BBA1CE5F3A54}"/>
              </a:ext>
            </a:extLst>
          </p:cNvPr>
          <p:cNvSpPr>
            <a:spLocks noGrp="1"/>
          </p:cNvSpPr>
          <p:nvPr>
            <p:ph type="title" hasCustomPrompt="1"/>
          </p:nvPr>
        </p:nvSpPr>
        <p:spPr>
          <a:xfrm>
            <a:off x="173127" y="256098"/>
            <a:ext cx="5056083" cy="782638"/>
          </a:xfrm>
        </p:spPr>
        <p:txBody>
          <a:bodyPr>
            <a:noAutofit/>
          </a:bodyPr>
          <a:lstStyle>
            <a:lvl1pPr algn="l">
              <a:defRPr sz="4000" b="1">
                <a:solidFill>
                  <a:schemeClr val="tx1"/>
                </a:solidFill>
              </a:defRPr>
            </a:lvl1pPr>
          </a:lstStyle>
          <a:p>
            <a:r>
              <a:rPr lang="en-US" dirty="0"/>
              <a:t>TEXT LAYOUT 1</a:t>
            </a:r>
            <a:endParaRPr lang="ru-RU" dirty="0"/>
          </a:p>
        </p:txBody>
      </p:sp>
      <p:sp>
        <p:nvSpPr>
          <p:cNvPr id="11" name="Graphic 15">
            <a:extLst>
              <a:ext uri="{FF2B5EF4-FFF2-40B4-BE49-F238E27FC236}">
                <a16:creationId xmlns:a16="http://schemas.microsoft.com/office/drawing/2014/main" id="{8E1F39F8-BDCB-42E3-A417-FEB51C331286}"/>
              </a:ext>
            </a:extLst>
          </p:cNvPr>
          <p:cNvSpPr/>
          <p:nvPr userDrawn="1"/>
        </p:nvSpPr>
        <p:spPr>
          <a:xfrm>
            <a:off x="0" y="1200217"/>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22" name="Text Placeholder 17">
            <a:extLst>
              <a:ext uri="{FF2B5EF4-FFF2-40B4-BE49-F238E27FC236}">
                <a16:creationId xmlns:a16="http://schemas.microsoft.com/office/drawing/2014/main" id="{A1867536-E941-4FED-8B68-2609143C2A78}"/>
              </a:ext>
            </a:extLst>
          </p:cNvPr>
          <p:cNvSpPr>
            <a:spLocks noGrp="1"/>
          </p:cNvSpPr>
          <p:nvPr>
            <p:ph type="body" sz="quarter" idx="13" hasCustomPrompt="1"/>
          </p:nvPr>
        </p:nvSpPr>
        <p:spPr>
          <a:xfrm>
            <a:off x="173127" y="1586793"/>
            <a:ext cx="6355108" cy="485910"/>
          </a:xfrm>
        </p:spPr>
        <p:txBody>
          <a:bodyPr>
            <a:noAutofit/>
          </a:bodyPr>
          <a:lstStyle>
            <a:lvl1pPr marL="0" indent="0" algn="l">
              <a:buNone/>
              <a:defRPr sz="2200" b="1">
                <a:solidFill>
                  <a:srgbClr val="C00000"/>
                </a:solidFill>
              </a:defRPr>
            </a:lvl1pPr>
            <a:lvl2pPr>
              <a:defRPr sz="1800"/>
            </a:lvl2pPr>
            <a:lvl3pPr>
              <a:defRPr sz="1800"/>
            </a:lvl3pPr>
            <a:lvl4pPr>
              <a:defRPr sz="1800"/>
            </a:lvl4pPr>
            <a:lvl5pPr>
              <a:defRPr sz="1800"/>
            </a:lvl5pPr>
          </a:lstStyle>
          <a:p>
            <a:pPr lvl="0"/>
            <a:r>
              <a:rPr lang="en-US" dirty="0"/>
              <a:t>Edit master text styles</a:t>
            </a:r>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p:nvPr>
        </p:nvSpPr>
        <p:spPr>
          <a:xfrm>
            <a:off x="343812" y="2036989"/>
            <a:ext cx="11020848" cy="4304516"/>
          </a:xfrm>
        </p:spPr>
        <p:txBody>
          <a:bodyPr lIns="0">
            <a:normAutofit/>
          </a:bodyPr>
          <a:lstStyle>
            <a:lvl1pPr marL="180000" indent="-180000">
              <a:spcBef>
                <a:spcPts val="600"/>
              </a:spcBef>
              <a:buClr>
                <a:srgbClr val="C00000"/>
              </a:buClr>
              <a:buFont typeface="Wingdings" panose="05000000000000000000" pitchFamily="2" charset="2"/>
              <a:buChar char="§"/>
              <a:defRPr sz="1400" b="0" i="0">
                <a:solidFill>
                  <a:schemeClr val="tx1"/>
                </a:solidFill>
              </a:defRPr>
            </a:lvl1pPr>
          </a:lstStyle>
          <a:p>
            <a:pPr lvl="0"/>
            <a:r>
              <a:rPr lang="en-US"/>
              <a:t>Edit Master text styles</a:t>
            </a:r>
          </a:p>
        </p:txBody>
      </p:sp>
      <p:sp>
        <p:nvSpPr>
          <p:cNvPr id="10" name="TextBox 9">
            <a:extLst>
              <a:ext uri="{FF2B5EF4-FFF2-40B4-BE49-F238E27FC236}">
                <a16:creationId xmlns:a16="http://schemas.microsoft.com/office/drawing/2014/main" id="{7D34DFB9-64E2-487D-8B4E-43605C30665B}"/>
              </a:ext>
            </a:extLst>
          </p:cNvPr>
          <p:cNvSpPr txBox="1"/>
          <p:nvPr userDrawn="1"/>
        </p:nvSpPr>
        <p:spPr>
          <a:xfrm>
            <a:off x="-67636" y="6664965"/>
            <a:ext cx="3426863" cy="230832"/>
          </a:xfrm>
          <a:prstGeom prst="rect">
            <a:avLst/>
          </a:prstGeom>
          <a:noFill/>
        </p:spPr>
        <p:txBody>
          <a:bodyPr wrap="square" rtlCol="0">
            <a:spAutoFit/>
          </a:bodyPr>
          <a:lstStyle/>
          <a:p>
            <a:r>
              <a:rPr lang="en-US" sz="900" dirty="0">
                <a:solidFill>
                  <a:schemeClr val="tx1">
                    <a:lumMod val="85000"/>
                    <a:lumOff val="15000"/>
                  </a:schemeClr>
                </a:solidFill>
              </a:rPr>
              <a:t>Shenggen Fan, September 2019</a:t>
            </a:r>
          </a:p>
        </p:txBody>
      </p:sp>
      <p:sp>
        <p:nvSpPr>
          <p:cNvPr id="13" name="Graphic 4">
            <a:extLst>
              <a:ext uri="{FF2B5EF4-FFF2-40B4-BE49-F238E27FC236}">
                <a16:creationId xmlns:a16="http://schemas.microsoft.com/office/drawing/2014/main" id="{AA8B0D21-60D3-4907-8DCF-157D79E33621}"/>
              </a:ext>
            </a:extLst>
          </p:cNvPr>
          <p:cNvSpPr/>
          <p:nvPr userDrawn="1"/>
        </p:nvSpPr>
        <p:spPr>
          <a:xfrm>
            <a:off x="11292372" y="6685586"/>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5" name="Slide Number Placeholder 2">
            <a:extLst>
              <a:ext uri="{FF2B5EF4-FFF2-40B4-BE49-F238E27FC236}">
                <a16:creationId xmlns:a16="http://schemas.microsoft.com/office/drawing/2014/main" id="{5C5AEC08-4075-4291-B2D3-8AA7417D69E2}"/>
              </a:ext>
            </a:extLst>
          </p:cNvPr>
          <p:cNvSpPr txBox="1">
            <a:spLocks/>
          </p:cNvSpPr>
          <p:nvPr userDrawn="1"/>
        </p:nvSpPr>
        <p:spPr>
          <a:xfrm>
            <a:off x="10840856" y="6638851"/>
            <a:ext cx="549442" cy="25456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EF0BED-9246-4687-B835-2460C0BB4C7E}" type="slidenum">
              <a:rPr lang="ru-RU" sz="1000" smtClean="0"/>
              <a:pPr/>
              <a:t>‹#›</a:t>
            </a:fld>
            <a:endParaRPr lang="ru-RU" sz="1000" dirty="0"/>
          </a:p>
        </p:txBody>
      </p:sp>
    </p:spTree>
    <p:extLst>
      <p:ext uri="{BB962C8B-B14F-4D97-AF65-F5344CB8AC3E}">
        <p14:creationId xmlns:p14="http://schemas.microsoft.com/office/powerpoint/2010/main" val="4057598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with Photo">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1A51EE7A-7461-427A-A091-CA62A502E0AB}"/>
              </a:ext>
            </a:extLst>
          </p:cNvPr>
          <p:cNvSpPr>
            <a:spLocks noGrp="1"/>
          </p:cNvSpPr>
          <p:nvPr>
            <p:ph type="pic" sz="quarter" idx="10" hasCustomPrompt="1"/>
          </p:nvPr>
        </p:nvSpPr>
        <p:spPr>
          <a:xfrm>
            <a:off x="7620000" y="0"/>
            <a:ext cx="4572000" cy="6858000"/>
          </a:xfrm>
          <a:solidFill>
            <a:schemeClr val="accent1"/>
          </a:solidFill>
        </p:spPr>
        <p:txBody>
          <a:bodyPr anchor="ctr" anchorCtr="0"/>
          <a:lstStyle>
            <a:lvl1pPr marL="0" indent="0" algn="ctr">
              <a:buFontTx/>
              <a:buNone/>
              <a:defRPr/>
            </a:lvl1pPr>
          </a:lstStyle>
          <a:p>
            <a:r>
              <a:rPr lang="en-US" dirty="0"/>
              <a:t>Photo</a:t>
            </a:r>
          </a:p>
        </p:txBody>
      </p:sp>
      <p:sp>
        <p:nvSpPr>
          <p:cNvPr id="4" name="Text Placeholder 1">
            <a:extLst>
              <a:ext uri="{FF2B5EF4-FFF2-40B4-BE49-F238E27FC236}">
                <a16:creationId xmlns:a16="http://schemas.microsoft.com/office/drawing/2014/main" id="{E47B122B-F5DE-414D-8496-9E0FA70EBF03}"/>
              </a:ext>
            </a:extLst>
          </p:cNvPr>
          <p:cNvSpPr>
            <a:spLocks noGrp="1"/>
          </p:cNvSpPr>
          <p:nvPr>
            <p:ph type="body" sz="quarter" idx="11" hasCustomPrompt="1"/>
          </p:nvPr>
        </p:nvSpPr>
        <p:spPr>
          <a:xfrm>
            <a:off x="7620000" y="5257800"/>
            <a:ext cx="2171700" cy="1600200"/>
          </a:xfrm>
        </p:spPr>
        <p:txBody>
          <a:bodyPr lIns="228600" tIns="0" rIns="0" bIns="182880" anchor="b" anchorCtr="0"/>
          <a:lstStyle>
            <a:lvl1pPr marL="0" indent="0" algn="l">
              <a:buNone/>
              <a:defRPr sz="800">
                <a:solidFill>
                  <a:schemeClr val="bg1"/>
                </a:solidFill>
              </a:defRPr>
            </a:lvl1pPr>
          </a:lstStyle>
          <a:p>
            <a:pPr lvl="0"/>
            <a:r>
              <a:rPr lang="en-US"/>
              <a:t>Photographer/Agency</a:t>
            </a:r>
          </a:p>
        </p:txBody>
      </p:sp>
      <p:sp>
        <p:nvSpPr>
          <p:cNvPr id="3" name="Content Placeholder 1"/>
          <p:cNvSpPr>
            <a:spLocks noGrp="1"/>
          </p:cNvSpPr>
          <p:nvPr>
            <p:ph sz="half" idx="1" hasCustomPrompt="1"/>
          </p:nvPr>
        </p:nvSpPr>
        <p:spPr>
          <a:xfrm>
            <a:off x="685800" y="1828800"/>
            <a:ext cx="6473952" cy="4572000"/>
          </a:xfrm>
          <a:prstGeom prst="rect">
            <a:avLst/>
          </a:prstGeom>
        </p:spPr>
        <p:txBody>
          <a:bodyPr/>
          <a:lstStyle>
            <a:lvl1pPr>
              <a:defRPr baseline="0"/>
            </a:lvl1pPr>
            <a:lvl2pPr>
              <a:defRPr baseline="0"/>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a:extLst>
              <a:ext uri="{FF2B5EF4-FFF2-40B4-BE49-F238E27FC236}">
                <a16:creationId xmlns:a16="http://schemas.microsoft.com/office/drawing/2014/main" id="{109DE4B9-0A72-47AC-A6B4-46B5A1DA6F3B}"/>
              </a:ext>
            </a:extLst>
          </p:cNvPr>
          <p:cNvSpPr>
            <a:spLocks noGrp="1"/>
          </p:cNvSpPr>
          <p:nvPr>
            <p:ph type="title"/>
          </p:nvPr>
        </p:nvSpPr>
        <p:spPr>
          <a:xfrm>
            <a:off x="685800" y="228600"/>
            <a:ext cx="6473952" cy="1216152"/>
          </a:xfrm>
          <a:prstGeom prst="rect">
            <a:avLst/>
          </a:prstGeom>
        </p:spPr>
        <p:txBody>
          <a:bodyPr vert="horz" lIns="0" tIns="0" rIns="0" bIns="0" rtlCol="0" anchor="ctr" anchorCtr="0">
            <a:normAutofit/>
          </a:bodyPr>
          <a:lstStyle/>
          <a:p>
            <a:r>
              <a:rPr lang="en-US"/>
              <a:t>Click to edit Master title style</a:t>
            </a:r>
            <a:endParaRPr lang="en-US" dirty="0"/>
          </a:p>
        </p:txBody>
      </p:sp>
      <p:sp>
        <p:nvSpPr>
          <p:cNvPr id="7" name="Rectangle 1">
            <a:extLst>
              <a:ext uri="{FF2B5EF4-FFF2-40B4-BE49-F238E27FC236}">
                <a16:creationId xmlns:a16="http://schemas.microsoft.com/office/drawing/2014/main" id="{E972B6DB-C8C7-4E7C-A445-B6705881509B}"/>
              </a:ext>
            </a:extLst>
          </p:cNvPr>
          <p:cNvSpPr/>
          <p:nvPr userDrawn="1"/>
        </p:nvSpPr>
        <p:spPr>
          <a:xfrm>
            <a:off x="-1" y="0"/>
            <a:ext cx="228600" cy="1444752"/>
          </a:xfrm>
          <a:prstGeom prst="rect">
            <a:avLst/>
          </a:prstGeom>
          <a:gradFill>
            <a:gsLst>
              <a:gs pos="0">
                <a:schemeClr val="accent1"/>
              </a:gs>
              <a:gs pos="50000">
                <a:schemeClr val="tx2"/>
              </a:gs>
              <a:gs pos="94000">
                <a:srgbClr val="111166"/>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47B54"/>
              </a:solidFill>
            </a:endParaRPr>
          </a:p>
        </p:txBody>
      </p:sp>
    </p:spTree>
    <p:extLst>
      <p:ext uri="{BB962C8B-B14F-4D97-AF65-F5344CB8AC3E}">
        <p14:creationId xmlns:p14="http://schemas.microsoft.com/office/powerpoint/2010/main" val="223741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006" y="1079629"/>
            <a:ext cx="9601201" cy="1463040"/>
          </a:xfrm>
        </p:spPr>
        <p:txBody>
          <a:bodyPr anchor="ctr">
            <a:normAutofit/>
          </a:bodyPr>
          <a:lstStyle>
            <a:lvl1pPr algn="l">
              <a:defRPr sz="4000" b="0" spc="15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032005" y="2988310"/>
            <a:ext cx="9601201" cy="746292"/>
          </a:xfrm>
        </p:spPr>
        <p:txBody>
          <a:bodyPr lIns="91440" rIns="91440" anchor="ctr">
            <a:normAutofit/>
          </a:bodyPr>
          <a:lstStyle>
            <a:lvl1pPr marL="0" indent="0" algn="l">
              <a:lnSpc>
                <a:spcPct val="100000"/>
              </a:lnSpc>
              <a:spcBef>
                <a:spcPts val="0"/>
              </a:spcBef>
              <a:buNone/>
              <a:defRPr sz="2800">
                <a:solidFill>
                  <a:schemeClr val="tx1"/>
                </a:solidFill>
                <a:latin typeface="Arial" panose="020B0604020202020204" pitchFamily="34" charset="0"/>
                <a:cs typeface="Arial" panose="020B0604020202020204" pitchFamily="34" charset="0"/>
              </a:defRPr>
            </a:lvl1pPr>
            <a:lvl2pPr marL="342882" indent="0" algn="ctr">
              <a:buNone/>
              <a:defRPr sz="1351"/>
            </a:lvl2pPr>
            <a:lvl3pPr marL="685766" indent="0" algn="ctr">
              <a:buNone/>
              <a:defRPr sz="1351"/>
            </a:lvl3pPr>
            <a:lvl4pPr marL="1028649" indent="0" algn="ctr">
              <a:buNone/>
              <a:defRPr sz="1351"/>
            </a:lvl4pPr>
            <a:lvl5pPr marL="1371532" indent="0" algn="ctr">
              <a:buNone/>
              <a:defRPr sz="1351"/>
            </a:lvl5pPr>
            <a:lvl6pPr marL="1714414" indent="0" algn="ctr">
              <a:buNone/>
              <a:defRPr sz="1351"/>
            </a:lvl6pPr>
            <a:lvl7pPr marL="2057298" indent="0" algn="ctr">
              <a:buNone/>
              <a:defRPr sz="1351"/>
            </a:lvl7pPr>
            <a:lvl8pPr marL="2400180" indent="0" algn="ctr">
              <a:buNone/>
              <a:defRPr sz="1351"/>
            </a:lvl8pPr>
            <a:lvl9pPr marL="2743062" indent="0" algn="ctr">
              <a:buNone/>
              <a:defRPr sz="1351"/>
            </a:lvl9pPr>
          </a:lstStyle>
          <a:p>
            <a:r>
              <a:rPr lang="en-US" dirty="0"/>
              <a:t>Click to edit Master subtitle style</a:t>
            </a:r>
          </a:p>
        </p:txBody>
      </p:sp>
    </p:spTree>
    <p:extLst>
      <p:ext uri="{BB962C8B-B14F-4D97-AF65-F5344CB8AC3E}">
        <p14:creationId xmlns:p14="http://schemas.microsoft.com/office/powerpoint/2010/main" val="1700783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FPRI Title Pag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33E3EE-1163-4831-8D81-B81A7431B48F}"/>
              </a:ext>
            </a:extLst>
          </p:cNvPr>
          <p:cNvSpPr/>
          <p:nvPr userDrawn="1"/>
        </p:nvSpPr>
        <p:spPr>
          <a:xfrm>
            <a:off x="0" y="0"/>
            <a:ext cx="12192000" cy="6858000"/>
          </a:xfrm>
          <a:prstGeom prst="rect">
            <a:avLst/>
          </a:prstGeom>
          <a:gradFill flip="none" rotWithShape="1">
            <a:gsLst>
              <a:gs pos="0">
                <a:schemeClr val="accent2"/>
              </a:gs>
              <a:gs pos="75000">
                <a:schemeClr val="accent2">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914400" y="914400"/>
            <a:ext cx="914403" cy="1676403"/>
          </a:xfrm>
          <a:prstGeom prst="rect">
            <a:avLst/>
          </a:prstGeom>
          <a:noFill/>
        </p:spPr>
      </p:pic>
      <p:sp>
        <p:nvSpPr>
          <p:cNvPr id="2" name="TextBox 1">
            <a:extLst>
              <a:ext uri="{FF2B5EF4-FFF2-40B4-BE49-F238E27FC236}">
                <a16:creationId xmlns:a16="http://schemas.microsoft.com/office/drawing/2014/main" id="{01BCF8A2-83B5-D242-8DE9-5BF0DBC72068}"/>
              </a:ext>
            </a:extLst>
          </p:cNvPr>
          <p:cNvSpPr txBox="1"/>
          <p:nvPr userDrawn="1"/>
        </p:nvSpPr>
        <p:spPr>
          <a:xfrm>
            <a:off x="2610196" y="1130531"/>
            <a:ext cx="7680960" cy="1296785"/>
          </a:xfrm>
          <a:prstGeom prst="rect">
            <a:avLst/>
          </a:prstGeom>
        </p:spPr>
        <p:txBody>
          <a:bodyPr wrap="square" rtlCol="0">
            <a:noAutofit/>
          </a:bodyPr>
          <a:lstStyle/>
          <a:p>
            <a:pPr algn="r"/>
            <a:endParaRPr lang="en-US" sz="4400" dirty="0">
              <a:solidFill>
                <a:srgbClr val="62BB46"/>
              </a:solidFill>
            </a:endParaRPr>
          </a:p>
        </p:txBody>
      </p:sp>
    </p:spTree>
    <p:extLst>
      <p:ext uri="{BB962C8B-B14F-4D97-AF65-F5344CB8AC3E}">
        <p14:creationId xmlns:p14="http://schemas.microsoft.com/office/powerpoint/2010/main" val="27148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4NH">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ABC47A-5655-4BD1-96D7-8C27ECC351B6}"/>
              </a:ext>
            </a:extLst>
          </p:cNvPr>
          <p:cNvSpPr/>
          <p:nvPr userDrawn="1"/>
        </p:nvSpPr>
        <p:spPr>
          <a:xfrm>
            <a:off x="0" y="0"/>
            <a:ext cx="12192000" cy="6858000"/>
          </a:xfrm>
          <a:prstGeom prst="rect">
            <a:avLst/>
          </a:prstGeom>
          <a:gradFill flip="none" rotWithShape="1">
            <a:gsLst>
              <a:gs pos="0">
                <a:schemeClr val="accent2"/>
              </a:gs>
              <a:gs pos="75000">
                <a:schemeClr val="accent2">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914400" y="914400"/>
            <a:ext cx="914403" cy="1676403"/>
          </a:xfrm>
          <a:prstGeom prst="rect">
            <a:avLst/>
          </a:prstGeom>
          <a:noFill/>
        </p:spPr>
      </p:pic>
      <p:sp>
        <p:nvSpPr>
          <p:cNvPr id="5" name="Subtitle 2"/>
          <p:cNvSpPr txBox="1">
            <a:spLocks/>
          </p:cNvSpPr>
          <p:nvPr userDrawn="1"/>
        </p:nvSpPr>
        <p:spPr>
          <a:xfrm>
            <a:off x="2167255" y="2503273"/>
            <a:ext cx="9412445" cy="864634"/>
          </a:xfrm>
          <a:prstGeom prst="rect">
            <a:avLst/>
          </a:prstGeom>
        </p:spPr>
        <p:txBody>
          <a:bodyPr>
            <a:normAutofit/>
          </a:bodyPr>
          <a:lstStyle>
            <a:lvl1pPr marL="0" indent="0" algn="l" defTabSz="914400" rtl="0" eaLnBrk="1" latinLnBrk="0" hangingPunct="1">
              <a:lnSpc>
                <a:spcPct val="90000"/>
              </a:lnSpc>
              <a:spcBef>
                <a:spcPts val="1000"/>
              </a:spcBef>
              <a:buFont typeface="Wingdings" charset="2"/>
              <a:buNone/>
              <a:defRPr sz="2800" b="0" i="0" kern="1200" baseline="0">
                <a:solidFill>
                  <a:schemeClr val="tx1">
                    <a:lumMod val="75000"/>
                    <a:lumOff val="25000"/>
                  </a:schemeClr>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Courier New" charset="0"/>
              <a:buNone/>
              <a:defRPr sz="2000" b="0" i="0" kern="1200">
                <a:solidFill>
                  <a:srgbClr val="435464"/>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Courier New" charset="0"/>
              <a:buNone/>
              <a:defRPr sz="1800" b="0" i="0" kern="1200">
                <a:solidFill>
                  <a:srgbClr val="435464"/>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Courier New" charset="0"/>
              <a:buNone/>
              <a:defRPr sz="1600" b="0" i="0" kern="1200">
                <a:solidFill>
                  <a:srgbClr val="435464"/>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Courier New" charset="0"/>
              <a:buNone/>
              <a:defRPr sz="1600" b="0" i="0" kern="1200">
                <a:solidFill>
                  <a:srgbClr val="435464"/>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dirty="0"/>
          </a:p>
        </p:txBody>
      </p:sp>
      <p:sp>
        <p:nvSpPr>
          <p:cNvPr id="6" name="Subtitle 2"/>
          <p:cNvSpPr txBox="1">
            <a:spLocks/>
          </p:cNvSpPr>
          <p:nvPr userDrawn="1"/>
        </p:nvSpPr>
        <p:spPr>
          <a:xfrm>
            <a:off x="2167255" y="4334495"/>
            <a:ext cx="9412445" cy="2101932"/>
          </a:xfrm>
          <a:prstGeom prst="rect">
            <a:avLst/>
          </a:prstGeom>
        </p:spPr>
        <p:txBody>
          <a:bodyPr>
            <a:noAutofit/>
          </a:bodyPr>
          <a:lstStyle>
            <a:lvl1pPr marL="0" indent="0" algn="l" defTabSz="914400" rtl="0" eaLnBrk="1" latinLnBrk="0" hangingPunct="1">
              <a:lnSpc>
                <a:spcPct val="90000"/>
              </a:lnSpc>
              <a:spcBef>
                <a:spcPts val="1000"/>
              </a:spcBef>
              <a:buFont typeface="Wingdings" charset="2"/>
              <a:buNone/>
              <a:defRPr sz="2800" b="0" i="0" kern="1200" baseline="0">
                <a:solidFill>
                  <a:schemeClr val="tx1">
                    <a:lumMod val="75000"/>
                    <a:lumOff val="25000"/>
                  </a:schemeClr>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Courier New" charset="0"/>
              <a:buNone/>
              <a:defRPr sz="2000" b="0" i="0" kern="1200">
                <a:solidFill>
                  <a:srgbClr val="435464"/>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Courier New" charset="0"/>
              <a:buNone/>
              <a:defRPr sz="1800" b="0" i="0" kern="1200">
                <a:solidFill>
                  <a:srgbClr val="435464"/>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Courier New" charset="0"/>
              <a:buNone/>
              <a:defRPr sz="1600" b="0" i="0" kern="1200">
                <a:solidFill>
                  <a:srgbClr val="435464"/>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Courier New" charset="0"/>
              <a:buNone/>
              <a:defRPr sz="1600" b="0" i="0" kern="1200">
                <a:solidFill>
                  <a:srgbClr val="435464"/>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1400"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7195" y="4619969"/>
            <a:ext cx="3243116" cy="1816458"/>
          </a:xfrm>
          <a:prstGeom prst="rect">
            <a:avLst/>
          </a:prstGeom>
        </p:spPr>
      </p:pic>
    </p:spTree>
    <p:extLst>
      <p:ext uri="{BB962C8B-B14F-4D97-AF65-F5344CB8AC3E}">
        <p14:creationId xmlns:p14="http://schemas.microsoft.com/office/powerpoint/2010/main" val="1781880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4NH">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EDB70A1-FC9E-47C1-886D-3B4919E8014C}"/>
              </a:ext>
            </a:extLst>
          </p:cNvPr>
          <p:cNvSpPr/>
          <p:nvPr userDrawn="1"/>
        </p:nvSpPr>
        <p:spPr>
          <a:xfrm>
            <a:off x="0" y="0"/>
            <a:ext cx="12192000" cy="6858000"/>
          </a:xfrm>
          <a:prstGeom prst="rect">
            <a:avLst/>
          </a:prstGeom>
          <a:gradFill flip="none" rotWithShape="1">
            <a:gsLst>
              <a:gs pos="0">
                <a:schemeClr val="accent2"/>
              </a:gs>
              <a:gs pos="75000">
                <a:schemeClr val="accent2">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914400" y="914400"/>
            <a:ext cx="914403" cy="1676403"/>
          </a:xfrm>
          <a:prstGeom prst="rect">
            <a:avLst/>
          </a:prstGeom>
          <a:noFill/>
        </p:spPr>
      </p:pic>
      <p:sp>
        <p:nvSpPr>
          <p:cNvPr id="5" name="Subtitle 2"/>
          <p:cNvSpPr txBox="1">
            <a:spLocks/>
          </p:cNvSpPr>
          <p:nvPr userDrawn="1"/>
        </p:nvSpPr>
        <p:spPr>
          <a:xfrm>
            <a:off x="2167255" y="2503273"/>
            <a:ext cx="9412445" cy="864634"/>
          </a:xfrm>
          <a:prstGeom prst="rect">
            <a:avLst/>
          </a:prstGeom>
        </p:spPr>
        <p:txBody>
          <a:bodyPr>
            <a:normAutofit/>
          </a:bodyPr>
          <a:lstStyle>
            <a:lvl1pPr marL="0" indent="0" algn="l" defTabSz="914400" rtl="0" eaLnBrk="1" latinLnBrk="0" hangingPunct="1">
              <a:lnSpc>
                <a:spcPct val="90000"/>
              </a:lnSpc>
              <a:spcBef>
                <a:spcPts val="1000"/>
              </a:spcBef>
              <a:buFont typeface="Wingdings" charset="2"/>
              <a:buNone/>
              <a:defRPr sz="2800" b="0" i="0" kern="1200" baseline="0">
                <a:solidFill>
                  <a:schemeClr val="tx1">
                    <a:lumMod val="75000"/>
                    <a:lumOff val="25000"/>
                  </a:schemeClr>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Courier New" charset="0"/>
              <a:buNone/>
              <a:defRPr sz="2000" b="0" i="0" kern="1200">
                <a:solidFill>
                  <a:srgbClr val="435464"/>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Courier New" charset="0"/>
              <a:buNone/>
              <a:defRPr sz="1800" b="0" i="0" kern="1200">
                <a:solidFill>
                  <a:srgbClr val="435464"/>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Courier New" charset="0"/>
              <a:buNone/>
              <a:defRPr sz="1600" b="0" i="0" kern="1200">
                <a:solidFill>
                  <a:srgbClr val="435464"/>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Courier New" charset="0"/>
              <a:buNone/>
              <a:defRPr sz="1600" b="0" i="0" kern="1200">
                <a:solidFill>
                  <a:srgbClr val="435464"/>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dirty="0"/>
          </a:p>
        </p:txBody>
      </p:sp>
      <p:sp>
        <p:nvSpPr>
          <p:cNvPr id="6" name="Subtitle 2"/>
          <p:cNvSpPr txBox="1">
            <a:spLocks/>
          </p:cNvSpPr>
          <p:nvPr userDrawn="1"/>
        </p:nvSpPr>
        <p:spPr>
          <a:xfrm>
            <a:off x="2167255" y="4334495"/>
            <a:ext cx="9412445" cy="2101932"/>
          </a:xfrm>
          <a:prstGeom prst="rect">
            <a:avLst/>
          </a:prstGeom>
        </p:spPr>
        <p:txBody>
          <a:bodyPr>
            <a:noAutofit/>
          </a:bodyPr>
          <a:lstStyle>
            <a:lvl1pPr marL="0" indent="0" algn="l" defTabSz="914400" rtl="0" eaLnBrk="1" latinLnBrk="0" hangingPunct="1">
              <a:lnSpc>
                <a:spcPct val="90000"/>
              </a:lnSpc>
              <a:spcBef>
                <a:spcPts val="1000"/>
              </a:spcBef>
              <a:buFont typeface="Wingdings" charset="2"/>
              <a:buNone/>
              <a:defRPr sz="2800" b="0" i="0" kern="1200" baseline="0">
                <a:solidFill>
                  <a:schemeClr val="tx1">
                    <a:lumMod val="75000"/>
                    <a:lumOff val="25000"/>
                  </a:schemeClr>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Courier New" charset="0"/>
              <a:buNone/>
              <a:defRPr sz="2000" b="0" i="0" kern="1200">
                <a:solidFill>
                  <a:srgbClr val="435464"/>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Courier New" charset="0"/>
              <a:buNone/>
              <a:defRPr sz="1800" b="0" i="0" kern="1200">
                <a:solidFill>
                  <a:srgbClr val="435464"/>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Courier New" charset="0"/>
              <a:buNone/>
              <a:defRPr sz="1600" b="0" i="0" kern="1200">
                <a:solidFill>
                  <a:srgbClr val="435464"/>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Courier New" charset="0"/>
              <a:buNone/>
              <a:defRPr sz="1600" b="0" i="0" kern="1200">
                <a:solidFill>
                  <a:srgbClr val="435464"/>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1400" dirty="0"/>
          </a:p>
        </p:txBody>
      </p:sp>
      <p:pic>
        <p:nvPicPr>
          <p:cNvPr id="10" name="Picture 9">
            <a:extLst>
              <a:ext uri="{FF2B5EF4-FFF2-40B4-BE49-F238E27FC236}">
                <a16:creationId xmlns:a16="http://schemas.microsoft.com/office/drawing/2014/main" id="{B488B86A-79E0-F341-B57E-74C2EFDCF6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46622" y="4665371"/>
            <a:ext cx="2806825" cy="1588176"/>
          </a:xfrm>
          <a:prstGeom prst="rect">
            <a:avLst/>
          </a:prstGeom>
        </p:spPr>
      </p:pic>
    </p:spTree>
    <p:extLst>
      <p:ext uri="{BB962C8B-B14F-4D97-AF65-F5344CB8AC3E}">
        <p14:creationId xmlns:p14="http://schemas.microsoft.com/office/powerpoint/2010/main" val="3749442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t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860AC3-9934-43C1-B49E-0EB6463383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4552" y="228600"/>
            <a:ext cx="689021" cy="685800"/>
          </a:xfrm>
          <a:prstGeom prst="rect">
            <a:avLst/>
          </a:prstGeom>
        </p:spPr>
      </p:pic>
    </p:spTree>
    <p:extLst>
      <p:ext uri="{BB962C8B-B14F-4D97-AF65-F5344CB8AC3E}">
        <p14:creationId xmlns:p14="http://schemas.microsoft.com/office/powerpoint/2010/main" val="1539342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9902952" cy="1261872"/>
          </a:xfrm>
        </p:spPr>
        <p:txBody>
          <a:bodyPr>
            <a:normAutofit/>
          </a:bodyPr>
          <a:lstStyle>
            <a:lvl1pPr>
              <a:defRPr sz="2800"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1143000" y="1825625"/>
            <a:ext cx="9902952" cy="4351338"/>
          </a:xfrm>
        </p:spPr>
        <p:txBody>
          <a:bodyPr/>
          <a:lstStyle>
            <a:lvl1pPr>
              <a:defRPr baseline="0">
                <a:solidFill>
                  <a:schemeClr val="tx1">
                    <a:lumMod val="75000"/>
                    <a:lumOff val="25000"/>
                  </a:schemeClr>
                </a:solidFill>
              </a:defRPr>
            </a:lvl1pPr>
            <a:lvl2pPr marL="685800" indent="-228600">
              <a:buFont typeface="Courier New" charset="0"/>
              <a:buChar char="o"/>
              <a:defRPr baseline="0">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10" name="Picture 9">
            <a:extLst>
              <a:ext uri="{FF2B5EF4-FFF2-40B4-BE49-F238E27FC236}">
                <a16:creationId xmlns:a16="http://schemas.microsoft.com/office/drawing/2014/main" id="{AE40E63D-F168-4511-86BD-4B917992D8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4552" y="228600"/>
            <a:ext cx="689021" cy="685800"/>
          </a:xfrm>
          <a:prstGeom prst="rect">
            <a:avLst/>
          </a:prstGeom>
        </p:spPr>
      </p:pic>
    </p:spTree>
    <p:extLst>
      <p:ext uri="{BB962C8B-B14F-4D97-AF65-F5344CB8AC3E}">
        <p14:creationId xmlns:p14="http://schemas.microsoft.com/office/powerpoint/2010/main" val="1539752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and Content 2 Col">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9902952" cy="1261872"/>
          </a:xfrm>
        </p:spPr>
        <p:txBody>
          <a:bodyPr>
            <a:normAutofit/>
          </a:bodyPr>
          <a:lstStyle>
            <a:lvl1pPr>
              <a:defRPr sz="2800" b="1">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143000" y="1825625"/>
            <a:ext cx="4892040" cy="4351338"/>
          </a:xfrm>
        </p:spPr>
        <p:txBody>
          <a:bodyPr/>
          <a:lstStyle>
            <a:lvl1pPr>
              <a:defRPr baseline="0"/>
            </a:lvl1pPr>
            <a:lvl2pPr>
              <a:defRPr baseline="0"/>
            </a:lvl2pPr>
          </a:lstStyle>
          <a:p>
            <a:pPr lvl="0"/>
            <a:r>
              <a:rPr lang="en-US"/>
              <a:t>Click to edit Master text styles</a:t>
            </a:r>
          </a:p>
        </p:txBody>
      </p:sp>
      <p:sp>
        <p:nvSpPr>
          <p:cNvPr id="4" name="Content Placeholder 3"/>
          <p:cNvSpPr>
            <a:spLocks noGrp="1"/>
          </p:cNvSpPr>
          <p:nvPr>
            <p:ph sz="half" idx="2"/>
          </p:nvPr>
        </p:nvSpPr>
        <p:spPr>
          <a:xfrm>
            <a:off x="6156962" y="1825625"/>
            <a:ext cx="4892040" cy="4351338"/>
          </a:xfrm>
        </p:spPr>
        <p:txBody>
          <a:bodyPr/>
          <a:lstStyle>
            <a:lvl1pPr>
              <a:defRPr baseline="0"/>
            </a:lvl1pPr>
            <a:lvl2pPr>
              <a:defRPr baseline="0"/>
            </a:lvl2pPr>
          </a:lstStyle>
          <a:p>
            <a:pPr lvl="0"/>
            <a:r>
              <a:rPr lang="en-US"/>
              <a:t>Click to edit Master text styles</a:t>
            </a:r>
          </a:p>
        </p:txBody>
      </p:sp>
      <p:pic>
        <p:nvPicPr>
          <p:cNvPr id="10" name="Picture 9">
            <a:extLst>
              <a:ext uri="{FF2B5EF4-FFF2-40B4-BE49-F238E27FC236}">
                <a16:creationId xmlns:a16="http://schemas.microsoft.com/office/drawing/2014/main" id="{2C36AEA1-922E-4E7B-A0EA-6F785F8FD9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4552" y="228600"/>
            <a:ext cx="689021" cy="685800"/>
          </a:xfrm>
          <a:prstGeom prst="rect">
            <a:avLst/>
          </a:prstGeom>
        </p:spPr>
      </p:pic>
    </p:spTree>
    <p:extLst>
      <p:ext uri="{BB962C8B-B14F-4D97-AF65-F5344CB8AC3E}">
        <p14:creationId xmlns:p14="http://schemas.microsoft.com/office/powerpoint/2010/main" val="4239976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9"/>
        <p:cNvGrpSpPr/>
        <p:nvPr/>
      </p:nvGrpSpPr>
      <p:grpSpPr>
        <a:xfrm>
          <a:off x="0" y="0"/>
          <a:ext cx="0" cy="0"/>
          <a:chOff x="0" y="0"/>
          <a:chExt cx="0" cy="0"/>
        </a:xfrm>
      </p:grpSpPr>
      <p:sp>
        <p:nvSpPr>
          <p:cNvPr id="460" name="Google Shape;460;p6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61" name="Google Shape;461;p6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462" name="Google Shape;462;p6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7480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B2F72-4A0E-4BCF-8169-2FA4A9CF6E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8761EB-E04E-452F-BD36-540072FDC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1215B85-2EDE-446A-801F-B53C1E11688B}"/>
              </a:ext>
            </a:extLst>
          </p:cNvPr>
          <p:cNvSpPr>
            <a:spLocks noGrp="1"/>
          </p:cNvSpPr>
          <p:nvPr>
            <p:ph type="dt" sz="half" idx="10"/>
          </p:nvPr>
        </p:nvSpPr>
        <p:spPr/>
        <p:txBody>
          <a:bodyPr/>
          <a:lstStyle/>
          <a:p>
            <a:fld id="{23C5D2A1-36DB-4C7B-8517-93CAF61A48E5}" type="datetimeFigureOut">
              <a:rPr lang="en-GB" smtClean="0"/>
              <a:t>06/12/2021</a:t>
            </a:fld>
            <a:endParaRPr lang="en-GB"/>
          </a:p>
        </p:txBody>
      </p:sp>
      <p:sp>
        <p:nvSpPr>
          <p:cNvPr id="5" name="Footer Placeholder 4">
            <a:extLst>
              <a:ext uri="{FF2B5EF4-FFF2-40B4-BE49-F238E27FC236}">
                <a16:creationId xmlns:a16="http://schemas.microsoft.com/office/drawing/2014/main" id="{1A1C9C5A-29CA-489F-B492-CED9FA8E73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81719D-0B57-4FD3-B30C-B567F39E6BB6}"/>
              </a:ext>
            </a:extLst>
          </p:cNvPr>
          <p:cNvSpPr>
            <a:spLocks noGrp="1"/>
          </p:cNvSpPr>
          <p:nvPr>
            <p:ph type="sldNum" sz="quarter" idx="12"/>
          </p:nvPr>
        </p:nvSpPr>
        <p:spPr/>
        <p:txBody>
          <a:bodyPr/>
          <a:lstStyle/>
          <a:p>
            <a:fld id="{809D5F30-442A-4BF2-9474-B46C8811E29D}" type="slidenum">
              <a:rPr lang="en-GB" smtClean="0"/>
              <a:t>‹#›</a:t>
            </a:fld>
            <a:endParaRPr lang="en-GB"/>
          </a:p>
        </p:txBody>
      </p:sp>
    </p:spTree>
    <p:extLst>
      <p:ext uri="{BB962C8B-B14F-4D97-AF65-F5344CB8AC3E}">
        <p14:creationId xmlns:p14="http://schemas.microsoft.com/office/powerpoint/2010/main" val="535702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a:xfrm>
            <a:off x="457199" y="143458"/>
            <a:ext cx="9471891" cy="1325563"/>
          </a:xfrm>
        </p:spPr>
        <p:txBody>
          <a:bodyPr anchor="t">
            <a:noAutofit/>
          </a:bodyPr>
          <a:lstStyle>
            <a:lvl1pPr>
              <a:defRPr sz="3600" b="1">
                <a:solidFill>
                  <a:schemeClr val="tx1"/>
                </a:solidFill>
                <a:latin typeface="Rockwell" panose="02060603020205020403" pitchFamily="18" charset="0"/>
              </a:defRPr>
            </a:lvl1pPr>
          </a:lstStyle>
          <a:p>
            <a:endParaRPr lang="en-US" dirty="0"/>
          </a:p>
        </p:txBody>
      </p:sp>
      <p:sp>
        <p:nvSpPr>
          <p:cNvPr id="3" name="Content Placeholder 2"/>
          <p:cNvSpPr>
            <a:spLocks noGrp="1"/>
          </p:cNvSpPr>
          <p:nvPr>
            <p:ph idx="1"/>
          </p:nvPr>
        </p:nvSpPr>
        <p:spPr/>
        <p:txBody>
          <a:bodyPr>
            <a:noAutofit/>
          </a:bodyPr>
          <a:lstStyle>
            <a:lvl1pPr>
              <a:defRPr baseline="0">
                <a:solidFill>
                  <a:schemeClr val="tx1">
                    <a:lumMod val="75000"/>
                    <a:lumOff val="25000"/>
                  </a:schemeClr>
                </a:solidFill>
                <a:latin typeface="Calibri" panose="020F0502020204030204" pitchFamily="34" charset="0"/>
                <a:cs typeface="Calibri" panose="020F0502020204030204" pitchFamily="34" charset="0"/>
              </a:defRPr>
            </a:lvl1pPr>
            <a:lvl2pPr marL="685800" indent="-228600">
              <a:buFont typeface="Courier New" charset="0"/>
              <a:buChar char="o"/>
              <a:defRPr baseline="0">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endParaRPr lang="en-US" dirty="0"/>
          </a:p>
        </p:txBody>
      </p:sp>
      <p:sp>
        <p:nvSpPr>
          <p:cNvPr id="7" name="Rectangle 6">
            <a:extLst>
              <a:ext uri="{FF2B5EF4-FFF2-40B4-BE49-F238E27FC236}">
                <a16:creationId xmlns:a16="http://schemas.microsoft.com/office/drawing/2014/main" id="{8DF57663-2327-4B1F-9DCB-34DAB7885C42}"/>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0011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and Content 2 Co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2"/>
                </a:solidFill>
              </a:defRPr>
            </a:lvl1pPr>
          </a:lstStyle>
          <a:p>
            <a:endParaRPr lang="en-US" dirty="0"/>
          </a:p>
        </p:txBody>
      </p:sp>
      <p:sp>
        <p:nvSpPr>
          <p:cNvPr id="3" name="Content Placeholder 2"/>
          <p:cNvSpPr>
            <a:spLocks noGrp="1"/>
          </p:cNvSpPr>
          <p:nvPr>
            <p:ph sz="half" idx="1"/>
          </p:nvPr>
        </p:nvSpPr>
        <p:spPr>
          <a:xfrm>
            <a:off x="457200" y="1825625"/>
            <a:ext cx="4572000" cy="4351338"/>
          </a:xfrm>
        </p:spPr>
        <p:txBody>
          <a:bodyPr/>
          <a:lstStyle>
            <a:lvl1pPr>
              <a:defRPr baseline="0"/>
            </a:lvl1pPr>
            <a:lvl2pPr>
              <a:defRPr baseline="0"/>
            </a:lvl2pPr>
          </a:lstStyle>
          <a:p>
            <a:pPr lvl="0"/>
            <a:endParaRPr lang="en-US" dirty="0"/>
          </a:p>
        </p:txBody>
      </p:sp>
      <p:sp>
        <p:nvSpPr>
          <p:cNvPr id="4" name="Content Placeholder 3"/>
          <p:cNvSpPr>
            <a:spLocks noGrp="1"/>
          </p:cNvSpPr>
          <p:nvPr>
            <p:ph sz="half" idx="2"/>
          </p:nvPr>
        </p:nvSpPr>
        <p:spPr>
          <a:xfrm>
            <a:off x="5181600" y="1825625"/>
            <a:ext cx="4572000" cy="4351338"/>
          </a:xfrm>
        </p:spPr>
        <p:txBody>
          <a:bodyPr/>
          <a:lstStyle>
            <a:lvl1pPr>
              <a:defRPr baseline="0"/>
            </a:lvl1pPr>
            <a:lvl2pPr>
              <a:defRPr baseline="0"/>
            </a:lvl2pPr>
          </a:lstStyle>
          <a:p>
            <a:pPr lvl="0"/>
            <a:endParaRPr lang="en-US" dirty="0"/>
          </a:p>
        </p:txBody>
      </p:sp>
      <p:sp>
        <p:nvSpPr>
          <p:cNvPr id="8" name="Rectangle 7">
            <a:extLst>
              <a:ext uri="{FF2B5EF4-FFF2-40B4-BE49-F238E27FC236}">
                <a16:creationId xmlns:a16="http://schemas.microsoft.com/office/drawing/2014/main" id="{802816BB-A1EC-4B21-B405-E746FBD88CD6}"/>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334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01D3E4-4EEF-4382-B039-B0D97E89AE48}"/>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827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512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B_Single with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A51EE7A-7461-427A-A091-CA62A502E0AB}"/>
              </a:ext>
            </a:extLst>
          </p:cNvPr>
          <p:cNvSpPr>
            <a:spLocks noGrp="1"/>
          </p:cNvSpPr>
          <p:nvPr>
            <p:ph type="pic" sz="quarter" idx="10"/>
          </p:nvPr>
        </p:nvSpPr>
        <p:spPr>
          <a:xfrm>
            <a:off x="7620000" y="0"/>
            <a:ext cx="4572000" cy="6858000"/>
          </a:xfrm>
        </p:spPr>
        <p:txBody>
          <a:bodyPr/>
          <a:lstStyle/>
          <a:p>
            <a:endParaRPr lang="en-US"/>
          </a:p>
        </p:txBody>
      </p:sp>
      <p:sp>
        <p:nvSpPr>
          <p:cNvPr id="3" name="Content Placeholder 2"/>
          <p:cNvSpPr>
            <a:spLocks noGrp="1"/>
          </p:cNvSpPr>
          <p:nvPr>
            <p:ph sz="half" idx="1" hasCustomPrompt="1"/>
          </p:nvPr>
        </p:nvSpPr>
        <p:spPr>
          <a:xfrm>
            <a:off x="457200" y="1828800"/>
            <a:ext cx="6702552" cy="4572000"/>
          </a:xfrm>
          <a:prstGeom prst="rect">
            <a:avLst/>
          </a:prstGeom>
        </p:spPr>
        <p:txBody>
          <a:bodyPr/>
          <a:lstStyle>
            <a:lvl1pPr>
              <a:defRPr baseline="0"/>
            </a:lvl1pPr>
            <a:lvl2pPr>
              <a:defRPr baseline="0"/>
            </a:lvl2pPr>
          </a:lstStyle>
          <a:p>
            <a:pPr lvl="0"/>
            <a:r>
              <a:rPr lang="en-US" dirty="0"/>
              <a:t>Level 1 bullet goes here</a:t>
            </a:r>
          </a:p>
          <a:p>
            <a:pPr lvl="1"/>
            <a:r>
              <a:rPr lang="en-US" dirty="0"/>
              <a:t>Level 2 bullet goes here</a:t>
            </a:r>
          </a:p>
        </p:txBody>
      </p:sp>
      <p:sp>
        <p:nvSpPr>
          <p:cNvPr id="8" name="Title Placeholder 1">
            <a:extLst>
              <a:ext uri="{FF2B5EF4-FFF2-40B4-BE49-F238E27FC236}">
                <a16:creationId xmlns:a16="http://schemas.microsoft.com/office/drawing/2014/main" id="{109DE4B9-0A72-47AC-A6B4-46B5A1DA6F3B}"/>
              </a:ext>
            </a:extLst>
          </p:cNvPr>
          <p:cNvSpPr>
            <a:spLocks noGrp="1"/>
          </p:cNvSpPr>
          <p:nvPr>
            <p:ph type="title"/>
          </p:nvPr>
        </p:nvSpPr>
        <p:spPr>
          <a:xfrm>
            <a:off x="457200" y="228600"/>
            <a:ext cx="6702552" cy="1243584"/>
          </a:xfrm>
          <a:prstGeom prst="rect">
            <a:avLst/>
          </a:prstGeom>
        </p:spPr>
        <p:txBody>
          <a:bodyPr vert="horz" lIns="0" tIns="0" rIns="0" bIns="0" rtlCol="0" anchor="b" anchorCtr="0">
            <a:noAutofit/>
          </a:bodyPr>
          <a:lstStyle/>
          <a:p>
            <a:r>
              <a:rPr lang="en-US" dirty="0"/>
              <a:t>Click to edit Master title style</a:t>
            </a:r>
          </a:p>
        </p:txBody>
      </p:sp>
      <p:sp>
        <p:nvSpPr>
          <p:cNvPr id="7" name="Rectangle 6">
            <a:extLst>
              <a:ext uri="{FF2B5EF4-FFF2-40B4-BE49-F238E27FC236}">
                <a16:creationId xmlns:a16="http://schemas.microsoft.com/office/drawing/2014/main" id="{E972B6DB-C8C7-4E7C-A445-B6705881509B}"/>
              </a:ext>
            </a:extLst>
          </p:cNvPr>
          <p:cNvSpPr/>
          <p:nvPr userDrawn="1"/>
        </p:nvSpPr>
        <p:spPr>
          <a:xfrm>
            <a:off x="-1" y="0"/>
            <a:ext cx="228600" cy="14721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47B54"/>
              </a:solidFill>
            </a:endParaRPr>
          </a:p>
        </p:txBody>
      </p:sp>
    </p:spTree>
    <p:extLst>
      <p:ext uri="{BB962C8B-B14F-4D97-AF65-F5344CB8AC3E}">
        <p14:creationId xmlns:p14="http://schemas.microsoft.com/office/powerpoint/2010/main" val="3973273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chemeClr val="accent1"/>
            </a:gs>
            <a:gs pos="94000">
              <a:schemeClr val="tx2"/>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ECB7-7C06-4F37-9624-8AAAA09E3BA3}"/>
              </a:ext>
            </a:extLst>
          </p:cNvPr>
          <p:cNvSpPr>
            <a:spLocks noGrp="1"/>
          </p:cNvSpPr>
          <p:nvPr>
            <p:ph type="ctrTitle"/>
          </p:nvPr>
        </p:nvSpPr>
        <p:spPr>
          <a:xfrm>
            <a:off x="1524000" y="1600200"/>
            <a:ext cx="9144000" cy="2743200"/>
          </a:xfrm>
        </p:spPr>
        <p:txBody>
          <a:bodyPr anchor="ctr" anchorCtr="0"/>
          <a:lstStyle>
            <a:lvl1pPr algn="ctr">
              <a:defRPr sz="5400">
                <a:solidFill>
                  <a:schemeClr val="bg1"/>
                </a:solidFill>
              </a:defRPr>
            </a:lvl1pPr>
          </a:lstStyle>
          <a:p>
            <a:r>
              <a:rPr lang="en-US"/>
              <a:t>Click to edit Master title style</a:t>
            </a:r>
          </a:p>
        </p:txBody>
      </p:sp>
      <p:sp>
        <p:nvSpPr>
          <p:cNvPr id="4" name="Text Placeholder 7">
            <a:extLst>
              <a:ext uri="{FF2B5EF4-FFF2-40B4-BE49-F238E27FC236}">
                <a16:creationId xmlns:a16="http://schemas.microsoft.com/office/drawing/2014/main" id="{87328FE1-B361-4DE3-840A-8DB15CAE56E6}"/>
              </a:ext>
            </a:extLst>
          </p:cNvPr>
          <p:cNvSpPr>
            <a:spLocks noGrp="1"/>
          </p:cNvSpPr>
          <p:nvPr>
            <p:ph type="body" sz="quarter" idx="10" hasCustomPrompt="1"/>
          </p:nvPr>
        </p:nvSpPr>
        <p:spPr>
          <a:xfrm>
            <a:off x="1524000" y="4343400"/>
            <a:ext cx="9144000" cy="1828800"/>
          </a:xfrm>
        </p:spPr>
        <p:txBody>
          <a:bodyPr anchor="ctr" anchorCtr="0"/>
          <a:lstStyle>
            <a:lvl1pPr marL="0" indent="0" algn="ctr">
              <a:lnSpc>
                <a:spcPct val="90000"/>
              </a:lnSpc>
              <a:spcBef>
                <a:spcPts val="0"/>
              </a:spcBef>
              <a:buNone/>
              <a:defRPr sz="4800" b="1">
                <a:solidFill>
                  <a:schemeClr val="accent3"/>
                </a:solidFill>
                <a:latin typeface="+mj-lt"/>
              </a:defRPr>
            </a:lvl1pPr>
            <a:lvl2pPr marL="0" indent="0" algn="ctr">
              <a:lnSpc>
                <a:spcPct val="125000"/>
              </a:lnSpc>
              <a:spcBef>
                <a:spcPts val="0"/>
              </a:spcBef>
              <a:buNone/>
              <a:defRPr sz="1800">
                <a:solidFill>
                  <a:schemeClr val="bg1"/>
                </a:solidFill>
              </a:defRPr>
            </a:lvl2pPr>
            <a:lvl3pPr marL="0" indent="0">
              <a:spcBef>
                <a:spcPts val="0"/>
              </a:spcBef>
              <a:buNone/>
              <a:defRPr sz="1400">
                <a:solidFill>
                  <a:schemeClr val="bg1"/>
                </a:solidFill>
              </a:defRPr>
            </a:lvl3pPr>
            <a:lvl5pPr>
              <a:defRPr/>
            </a:lvl5pPr>
          </a:lstStyle>
          <a:p>
            <a:pPr lvl="0"/>
            <a:r>
              <a:rPr lang="en-US" dirty="0"/>
              <a:t>Speaker</a:t>
            </a:r>
          </a:p>
          <a:p>
            <a:pPr lvl="1"/>
            <a:r>
              <a:rPr lang="en-US"/>
              <a:t>Title, Organization</a:t>
            </a:r>
            <a:endParaRPr lang="en-US" dirty="0"/>
          </a:p>
        </p:txBody>
      </p:sp>
      <p:pic>
        <p:nvPicPr>
          <p:cNvPr id="5" name="Graphic 4">
            <a:extLst>
              <a:ext uri="{FF2B5EF4-FFF2-40B4-BE49-F238E27FC236}">
                <a16:creationId xmlns:a16="http://schemas.microsoft.com/office/drawing/2014/main" id="{CBAB18C4-662D-4F11-9F34-559AC4216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71295" y="457200"/>
            <a:ext cx="2429220" cy="914400"/>
          </a:xfrm>
          <a:prstGeom prst="rect">
            <a:avLst/>
          </a:prstGeom>
        </p:spPr>
      </p:pic>
    </p:spTree>
    <p:extLst>
      <p:ext uri="{BB962C8B-B14F-4D97-AF65-F5344CB8AC3E}">
        <p14:creationId xmlns:p14="http://schemas.microsoft.com/office/powerpoint/2010/main" val="155000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9804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7.jp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125"/>
            <a:ext cx="92964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825625"/>
            <a:ext cx="92964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A5AFE-9A4C-9443-92D6-A4D7FDF824DC}" type="datetimeFigureOut">
              <a:rPr lang="en-US" smtClean="0"/>
              <a:t>12/6/2021</a:t>
            </a:fld>
            <a:endParaRPr lang="en-US"/>
          </a:p>
        </p:txBody>
      </p:sp>
      <p:sp>
        <p:nvSpPr>
          <p:cNvPr id="6" name="Slide Number Placeholder 5"/>
          <p:cNvSpPr>
            <a:spLocks noGrp="1"/>
          </p:cNvSpPr>
          <p:nvPr>
            <p:ph type="sldNum" sz="quarter" idx="4"/>
          </p:nvPr>
        </p:nvSpPr>
        <p:spPr>
          <a:xfrm>
            <a:off x="70104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14C31E-DA4C-F44D-B44A-157C5C055EA1}" type="slidenum">
              <a:rPr lang="en-US" smtClean="0"/>
              <a:t>‹#›</a:t>
            </a:fld>
            <a:endParaRPr lang="en-US"/>
          </a:p>
        </p:txBody>
      </p:sp>
    </p:spTree>
    <p:extLst>
      <p:ext uri="{BB962C8B-B14F-4D97-AF65-F5344CB8AC3E}">
        <p14:creationId xmlns:p14="http://schemas.microsoft.com/office/powerpoint/2010/main" val="69913068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Lst>
  <p:txStyles>
    <p:titleStyle>
      <a:lvl1pPr algn="l" defTabSz="914400" rtl="0" eaLnBrk="1" latinLnBrk="0" hangingPunct="1">
        <a:lnSpc>
          <a:spcPct val="90000"/>
        </a:lnSpc>
        <a:spcBef>
          <a:spcPct val="0"/>
        </a:spcBef>
        <a:buNone/>
        <a:defRPr sz="3600" b="1" i="0" kern="1200">
          <a:solidFill>
            <a:schemeClr val="tx2"/>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Wingdings" charset="2"/>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Courier New" charset="0"/>
        <a:buChar char="o"/>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Courier New" charset="0"/>
        <a:buChar char="o"/>
        <a:defRPr sz="24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Courier New" charset="0"/>
        <a:buChar char="o"/>
        <a:defRPr sz="24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Courier New" charset="0"/>
        <a:buChar char="o"/>
        <a:defRPr sz="2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44">
          <p15:clr>
            <a:srgbClr val="F26B43"/>
          </p15:clr>
        </p15:guide>
        <p15:guide id="2" orient="horz" pos="936">
          <p15:clr>
            <a:srgbClr val="F26B43"/>
          </p15:clr>
        </p15:guide>
        <p15:guide id="3" orient="horz" pos="33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9372600" cy="1243584"/>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457201" y="1828800"/>
            <a:ext cx="11274551" cy="4572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666227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14" r:id="rId13"/>
  </p:sldLayoutIdLst>
  <p:txStyles>
    <p:titleStyle>
      <a:lvl1pPr algn="l" defTabSz="914400" rtl="0" eaLnBrk="1" latinLnBrk="0" hangingPunct="1">
        <a:lnSpc>
          <a:spcPct val="90000"/>
        </a:lnSpc>
        <a:spcBef>
          <a:spcPct val="0"/>
        </a:spcBef>
        <a:buNone/>
        <a:defRPr sz="3600" b="1" i="0" kern="1200" baseline="0">
          <a:solidFill>
            <a:schemeClr val="tx2"/>
          </a:solidFill>
          <a:latin typeface="+mj-lt"/>
          <a:ea typeface="Arial" charset="0"/>
          <a:cs typeface="Arial" charset="0"/>
        </a:defRPr>
      </a:lvl1pPr>
    </p:titleStyle>
    <p:bodyStyle>
      <a:lvl1pPr marL="228600" indent="-228600" algn="l" defTabSz="914400" rtl="0" eaLnBrk="1" latinLnBrk="0" hangingPunct="1">
        <a:lnSpc>
          <a:spcPct val="100000"/>
        </a:lnSpc>
        <a:spcBef>
          <a:spcPts val="1800"/>
        </a:spcBef>
        <a:buClr>
          <a:schemeClr val="bg2"/>
        </a:buClr>
        <a:buFont typeface="Wingdings" charset="2"/>
        <a:buChar char="§"/>
        <a:defRPr sz="2400" b="0" i="0" kern="1200">
          <a:solidFill>
            <a:schemeClr val="tx1"/>
          </a:solidFill>
          <a:latin typeface="+mn-lt"/>
          <a:ea typeface="Arial" charset="0"/>
          <a:cs typeface="Arial" charset="0"/>
        </a:defRPr>
      </a:lvl1pPr>
      <a:lvl2pPr marL="457200" indent="-228600" algn="l" defTabSz="914400" rtl="0" eaLnBrk="1" latinLnBrk="0" hangingPunct="1">
        <a:lnSpc>
          <a:spcPct val="100000"/>
        </a:lnSpc>
        <a:spcBef>
          <a:spcPts val="900"/>
        </a:spcBef>
        <a:buClr>
          <a:schemeClr val="accent1"/>
        </a:buClr>
        <a:buFont typeface="Wingdings" panose="05000000000000000000" pitchFamily="2" charset="2"/>
        <a:buChar char="§"/>
        <a:defRPr sz="1800" b="0" i="0" kern="1200">
          <a:solidFill>
            <a:schemeClr val="tx1"/>
          </a:solidFill>
          <a:latin typeface="+mn-lt"/>
          <a:ea typeface="Arial" charset="0"/>
          <a:cs typeface="Arial" charset="0"/>
        </a:defRPr>
      </a:lvl2pPr>
      <a:lvl3pPr marL="685800" indent="-228600" algn="l" defTabSz="914400" rtl="0" eaLnBrk="1" latinLnBrk="0" hangingPunct="1">
        <a:lnSpc>
          <a:spcPct val="100000"/>
        </a:lnSpc>
        <a:spcBef>
          <a:spcPts val="9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3pPr>
      <a:lvl4pPr marL="914400" indent="-228600" algn="l" defTabSz="914400" rtl="0" eaLnBrk="1" latinLnBrk="0" hangingPunct="1">
        <a:lnSpc>
          <a:spcPct val="100000"/>
        </a:lnSpc>
        <a:spcBef>
          <a:spcPts val="900"/>
        </a:spcBef>
        <a:buFont typeface="Wingdings" panose="05000000000000000000" pitchFamily="2" charset="2"/>
        <a:buChar char="§"/>
        <a:defRPr sz="1800" b="0" i="0" kern="1200">
          <a:solidFill>
            <a:schemeClr val="tx1"/>
          </a:solidFill>
          <a:latin typeface="+mn-lt"/>
          <a:ea typeface="Arial" charset="0"/>
          <a:cs typeface="Arial" charset="0"/>
        </a:defRPr>
      </a:lvl4pPr>
      <a:lvl5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A5AFE-9A4C-9443-92D6-A4D7FDF824DC}" type="datetimeFigureOut">
              <a:rPr lang="en-US" smtClean="0"/>
              <a:t>12/6/2021</a:t>
            </a:fld>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Marie Ruel, IFPRI</a:t>
            </a:r>
          </a:p>
        </p:txBody>
      </p:sp>
    </p:spTree>
    <p:extLst>
      <p:ext uri="{BB962C8B-B14F-4D97-AF65-F5344CB8AC3E}">
        <p14:creationId xmlns:p14="http://schemas.microsoft.com/office/powerpoint/2010/main" val="3134049532"/>
      </p:ext>
    </p:extLst>
  </p:cSld>
  <p:clrMap bg1="dk1" tx1="lt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Lst>
  <p:txStyles>
    <p:titleStyle>
      <a:lvl1pPr algn="l" defTabSz="914400" rtl="0" eaLnBrk="1" latinLnBrk="0" hangingPunct="1">
        <a:lnSpc>
          <a:spcPct val="90000"/>
        </a:lnSpc>
        <a:spcBef>
          <a:spcPct val="0"/>
        </a:spcBef>
        <a:buNone/>
        <a:defRPr sz="4000" b="0"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Wingdings" charset="2"/>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Courier New" charset="0"/>
        <a:buChar char="o"/>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Courier New" charset="0"/>
        <a:buChar char="o"/>
        <a:defRPr sz="2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Courier New" charset="0"/>
        <a:buChar char="o"/>
        <a:defRPr sz="2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Courier New" charset="0"/>
        <a:buChar char="o"/>
        <a:defRPr sz="2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312">
          <p15:clr>
            <a:srgbClr val="F26B43"/>
          </p15:clr>
        </p15:guide>
        <p15:guide id="2" orient="horz" pos="768">
          <p15:clr>
            <a:srgbClr val="F26B43"/>
          </p15:clr>
        </p15:guide>
        <p15:guide id="3" orient="horz" pos="34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chart" Target="../charts/char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chart" Target="../charts/chart17.xml"/></Relationships>
</file>

<file path=ppt/slides/_rels/slide2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chart" Target="../charts/chart19.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6.emf"/><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F03F0A-FE82-8E47-8531-888C619AEF86}"/>
              </a:ext>
            </a:extLst>
          </p:cNvPr>
          <p:cNvSpPr>
            <a:spLocks noGrp="1"/>
          </p:cNvSpPr>
          <p:nvPr>
            <p:ph type="body" sz="quarter" idx="11"/>
          </p:nvPr>
        </p:nvSpPr>
        <p:spPr>
          <a:xfrm>
            <a:off x="3125832" y="3429001"/>
            <a:ext cx="7680462" cy="3119850"/>
          </a:xfrm>
        </p:spPr>
        <p:txBody>
          <a:bodyPr>
            <a:noAutofit/>
          </a:bodyPr>
          <a:lstStyle/>
          <a:p>
            <a:pPr>
              <a:lnSpc>
                <a:spcPts val="4100"/>
              </a:lnSpc>
              <a:spcAft>
                <a:spcPts val="1200"/>
              </a:spcAft>
            </a:pPr>
            <a:r>
              <a:rPr lang="en-US" sz="2800" b="1" dirty="0">
                <a:latin typeface="+mj-lt"/>
              </a:rPr>
              <a:t>Johan Swinnen</a:t>
            </a:r>
          </a:p>
          <a:p>
            <a:pPr>
              <a:lnSpc>
                <a:spcPts val="4100"/>
              </a:lnSpc>
            </a:pPr>
            <a:r>
              <a:rPr lang="en-US" sz="2800" dirty="0">
                <a:latin typeface="+mj-lt"/>
              </a:rPr>
              <a:t>International Food Policy Research Institute</a:t>
            </a:r>
          </a:p>
          <a:p>
            <a:pPr>
              <a:spcAft>
                <a:spcPts val="600"/>
              </a:spcAft>
            </a:pPr>
            <a:endParaRPr lang="en-US" sz="2800" dirty="0">
              <a:latin typeface="+mj-lt"/>
            </a:endParaRPr>
          </a:p>
          <a:p>
            <a:r>
              <a:rPr lang="en-US" sz="2000" dirty="0">
                <a:latin typeface="+mj-lt"/>
              </a:rPr>
              <a:t>10</a:t>
            </a:r>
            <a:r>
              <a:rPr lang="en-US" sz="2000" baseline="30000" dirty="0">
                <a:latin typeface="+mj-lt"/>
              </a:rPr>
              <a:t>th</a:t>
            </a:r>
            <a:r>
              <a:rPr lang="en-US" sz="2000" dirty="0">
                <a:latin typeface="+mj-lt"/>
              </a:rPr>
              <a:t> ASAE International Conference</a:t>
            </a:r>
            <a:br>
              <a:rPr lang="en-US" sz="2000" dirty="0">
                <a:latin typeface="+mj-lt"/>
              </a:rPr>
            </a:br>
            <a:r>
              <a:rPr lang="en-US" sz="2000" dirty="0">
                <a:latin typeface="+mj-lt"/>
              </a:rPr>
              <a:t>“</a:t>
            </a:r>
            <a:r>
              <a:rPr lang="en-US" sz="2000" i="1" dirty="0">
                <a:latin typeface="+mj-lt"/>
              </a:rPr>
              <a:t>Gearing Asian Agriculture Under the 4</a:t>
            </a:r>
            <a:r>
              <a:rPr lang="en-US" sz="2000" i="1" baseline="30000" dirty="0">
                <a:latin typeface="+mj-lt"/>
              </a:rPr>
              <a:t>th</a:t>
            </a:r>
            <a:r>
              <a:rPr lang="en-US" sz="2000" i="1" dirty="0">
                <a:latin typeface="+mj-lt"/>
              </a:rPr>
              <a:t> Industrial Revolution</a:t>
            </a:r>
            <a:r>
              <a:rPr lang="en-US" sz="2000" dirty="0">
                <a:latin typeface="+mj-lt"/>
              </a:rPr>
              <a:t>”</a:t>
            </a:r>
            <a:br>
              <a:rPr lang="en-US" sz="2000" dirty="0">
                <a:latin typeface="+mj-lt"/>
              </a:rPr>
            </a:br>
            <a:endParaRPr lang="en-US" sz="2000" dirty="0">
              <a:latin typeface="+mj-lt"/>
            </a:endParaRPr>
          </a:p>
          <a:p>
            <a:r>
              <a:rPr lang="en-US" sz="2000" dirty="0">
                <a:latin typeface="+mj-lt"/>
              </a:rPr>
              <a:t>December 7, 2021</a:t>
            </a:r>
          </a:p>
        </p:txBody>
      </p:sp>
      <p:sp>
        <p:nvSpPr>
          <p:cNvPr id="2" name="Text Placeholder 3">
            <a:extLst>
              <a:ext uri="{FF2B5EF4-FFF2-40B4-BE49-F238E27FC236}">
                <a16:creationId xmlns:a16="http://schemas.microsoft.com/office/drawing/2014/main" id="{436C99F8-C8F4-4F2A-98B1-5ADBA69999AD}"/>
              </a:ext>
            </a:extLst>
          </p:cNvPr>
          <p:cNvSpPr txBox="1">
            <a:spLocks/>
          </p:cNvSpPr>
          <p:nvPr/>
        </p:nvSpPr>
        <p:spPr>
          <a:xfrm>
            <a:off x="2132086" y="927100"/>
            <a:ext cx="9667953" cy="1264641"/>
          </a:xfrm>
          <a:prstGeom prst="rect">
            <a:avLst/>
          </a:prstGeom>
        </p:spPr>
        <p:txBody>
          <a:bodyPr vert="horz" lIns="91440" tIns="45720" rIns="91440" bIns="45720" rtlCol="0">
            <a:noAutofit/>
          </a:bodyPr>
          <a:lstStyle>
            <a:lvl1pPr marL="0" indent="0" algn="ctr" defTabSz="914354" rtl="0" eaLnBrk="1" latinLnBrk="0" hangingPunct="1">
              <a:lnSpc>
                <a:spcPct val="100000"/>
              </a:lnSpc>
              <a:spcBef>
                <a:spcPts val="0"/>
              </a:spcBef>
              <a:buFont typeface="Arial" pitchFamily="34" charset="0"/>
              <a:buNone/>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54" rtl="0" eaLnBrk="1" fontAlgn="auto" latinLnBrk="0" hangingPunct="1">
              <a:spcBef>
                <a:spcPts val="0"/>
              </a:spcBef>
              <a:spcAft>
                <a:spcPts val="0"/>
              </a:spcAft>
              <a:buClrTx/>
              <a:buSzTx/>
              <a:buFont typeface="Arial" pitchFamily="34" charset="0"/>
              <a:buNone/>
              <a:tabLst/>
              <a:defRPr/>
            </a:pPr>
            <a:r>
              <a:rPr lang="en-US" sz="4400" b="1" dirty="0">
                <a:solidFill>
                  <a:prstClr val="black"/>
                </a:solidFill>
                <a:latin typeface="Lato Black" panose="020F0502020204030203" pitchFamily="34" charset="0"/>
                <a:ea typeface="Lato Black" panose="020F0502020204030203" pitchFamily="34" charset="0"/>
                <a:cs typeface="Lato Black" panose="020F0502020204030203" pitchFamily="34" charset="0"/>
              </a:rPr>
              <a:t>Transforming Global Food Systems </a:t>
            </a:r>
            <a:br>
              <a:rPr lang="en-US" sz="4400" b="1" dirty="0">
                <a:solidFill>
                  <a:prstClr val="black"/>
                </a:solidFill>
                <a:latin typeface="Lato Black" panose="020F0502020204030203" pitchFamily="34" charset="0"/>
                <a:ea typeface="Lato Black" panose="020F0502020204030203" pitchFamily="34" charset="0"/>
                <a:cs typeface="Lato Black" panose="020F0502020204030203" pitchFamily="34" charset="0"/>
              </a:rPr>
            </a:br>
            <a:r>
              <a:rPr lang="en-US" sz="4400" b="1" dirty="0">
                <a:solidFill>
                  <a:prstClr val="black"/>
                </a:solidFill>
                <a:latin typeface="Lato Black" panose="020F0502020204030203" pitchFamily="34" charset="0"/>
                <a:ea typeface="Lato Black" panose="020F0502020204030203" pitchFamily="34" charset="0"/>
                <a:cs typeface="Lato Black" panose="020F0502020204030203" pitchFamily="34" charset="0"/>
              </a:rPr>
              <a:t>After Covid-19 </a:t>
            </a:r>
            <a:endParaRPr kumimoji="0" lang="en-US" sz="4400" b="0" i="0" u="none" strike="noStrike" kern="1200" cap="none" spc="0" normalizeH="0" baseline="0" noProof="0" dirty="0">
              <a:ln>
                <a:noFill/>
              </a:ln>
              <a:solidFill>
                <a:prstClr val="black"/>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879667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66333B9-F367-42DA-8D31-31570DE29463}"/>
              </a:ext>
            </a:extLst>
          </p:cNvPr>
          <p:cNvSpPr txBox="1"/>
          <p:nvPr/>
        </p:nvSpPr>
        <p:spPr>
          <a:xfrm>
            <a:off x="672995" y="250321"/>
            <a:ext cx="11674632" cy="952899"/>
          </a:xfrm>
          <a:prstGeom prst="rect">
            <a:avLst/>
          </a:prstGeom>
          <a:noFill/>
        </p:spPr>
        <p:txBody>
          <a:bodyPr vert="horz" wrap="square" lIns="0" tIns="0" rIns="0" bIns="0" rtlCol="0" anchor="ctr" anchorCtr="0">
            <a:noAutofit/>
          </a:bodyPr>
          <a:lstStyle>
            <a:defPPr>
              <a:defRPr lang="ru-RU"/>
            </a:defPPr>
            <a:lvl1pPr algn="ctr">
              <a:lnSpc>
                <a:spcPct val="90000"/>
              </a:lnSpc>
              <a:spcBef>
                <a:spcPct val="0"/>
              </a:spcBef>
              <a:buNone/>
              <a:defRPr sz="3600" b="1">
                <a:latin typeface="Rockwell" panose="02060603020205020403" pitchFamily="18" charset="0"/>
              </a:defRPr>
            </a:lvl1pPr>
          </a:lstStyle>
          <a:p>
            <a:r>
              <a:rPr lang="en-US" dirty="0">
                <a:ea typeface="Lato Black" panose="020F0502020204030203" pitchFamily="34" charset="0"/>
                <a:cs typeface="Lato Black" panose="020F0502020204030203" pitchFamily="34" charset="0"/>
              </a:rPr>
              <a:t>Undernourishment and Overweight in Asia</a:t>
            </a:r>
            <a:endParaRPr lang="en-US" b="0" dirty="0">
              <a:ea typeface="Lato Black" panose="020F0502020204030203" pitchFamily="34" charset="0"/>
              <a:cs typeface="Lato Black" panose="020F0502020204030203" pitchFamily="34" charset="0"/>
            </a:endParaRPr>
          </a:p>
        </p:txBody>
      </p:sp>
      <p:sp>
        <p:nvSpPr>
          <p:cNvPr id="3" name="Text Box 6">
            <a:extLst>
              <a:ext uri="{FF2B5EF4-FFF2-40B4-BE49-F238E27FC236}">
                <a16:creationId xmlns:a16="http://schemas.microsoft.com/office/drawing/2014/main" id="{01D4D9FE-8A7D-4B1B-9AD0-63189627C758}"/>
              </a:ext>
            </a:extLst>
          </p:cNvPr>
          <p:cNvSpPr txBox="1">
            <a:spLocks noChangeArrowheads="1"/>
          </p:cNvSpPr>
          <p:nvPr/>
        </p:nvSpPr>
        <p:spPr bwMode="auto">
          <a:xfrm>
            <a:off x="8280352" y="6615148"/>
            <a:ext cx="3953459" cy="242851"/>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r>
              <a:rPr lang="en-US" dirty="0"/>
              <a:t>Source: Ruel 2019, Leroy 2019, Van </a:t>
            </a:r>
            <a:r>
              <a:rPr lang="en-US" dirty="0" err="1"/>
              <a:t>Wesenbeeck</a:t>
            </a:r>
            <a:r>
              <a:rPr lang="en-US" dirty="0"/>
              <a:t> et al. 2018</a:t>
            </a:r>
          </a:p>
        </p:txBody>
      </p:sp>
      <p:graphicFrame>
        <p:nvGraphicFramePr>
          <p:cNvPr id="11" name="Chart 10">
            <a:extLst>
              <a:ext uri="{FF2B5EF4-FFF2-40B4-BE49-F238E27FC236}">
                <a16:creationId xmlns:a16="http://schemas.microsoft.com/office/drawing/2014/main" id="{24173EF3-C41B-4575-B980-454A4E1F7F8D}"/>
              </a:ext>
            </a:extLst>
          </p:cNvPr>
          <p:cNvGraphicFramePr>
            <a:graphicFrameLocks/>
          </p:cNvGraphicFramePr>
          <p:nvPr>
            <p:extLst>
              <p:ext uri="{D42A27DB-BD31-4B8C-83A1-F6EECF244321}">
                <p14:modId xmlns:p14="http://schemas.microsoft.com/office/powerpoint/2010/main" val="3075601905"/>
              </p:ext>
            </p:extLst>
          </p:nvPr>
        </p:nvGraphicFramePr>
        <p:xfrm>
          <a:off x="622980" y="1923163"/>
          <a:ext cx="5120465" cy="4557765"/>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91A3D339-76E2-423A-9AF1-496027447608}"/>
              </a:ext>
            </a:extLst>
          </p:cNvPr>
          <p:cNvSpPr/>
          <p:nvPr/>
        </p:nvSpPr>
        <p:spPr>
          <a:xfrm>
            <a:off x="6997020" y="1197276"/>
            <a:ext cx="4534595" cy="254739"/>
          </a:xfrm>
          <a:prstGeom prst="rect">
            <a:avLst/>
          </a:prstGeom>
        </p:spPr>
        <p:txBody>
          <a:bodyPr wrap="square"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FF0000"/>
                </a:solidFill>
                <a:effectLst/>
                <a:uLnTx/>
                <a:uFillTx/>
                <a:latin typeface="+mj-lt"/>
                <a:ea typeface="+mn-ea"/>
                <a:cs typeface="Calibri" panose="020F0502020204030204" pitchFamily="34" charset="0"/>
              </a:rPr>
              <a:t>Prevalence of overweight in children under 5 (percent)</a:t>
            </a:r>
          </a:p>
        </p:txBody>
      </p:sp>
      <p:sp>
        <p:nvSpPr>
          <p:cNvPr id="13" name="Rectangle 12">
            <a:extLst>
              <a:ext uri="{FF2B5EF4-FFF2-40B4-BE49-F238E27FC236}">
                <a16:creationId xmlns:a16="http://schemas.microsoft.com/office/drawing/2014/main" id="{E206C73A-E412-47AE-8EA9-2646FCFC672F}"/>
              </a:ext>
            </a:extLst>
          </p:cNvPr>
          <p:cNvSpPr/>
          <p:nvPr/>
        </p:nvSpPr>
        <p:spPr>
          <a:xfrm>
            <a:off x="1052035" y="1244158"/>
            <a:ext cx="4046932" cy="638067"/>
          </a:xfrm>
          <a:prstGeom prst="rect">
            <a:avLst/>
          </a:prstGeom>
        </p:spPr>
        <p:txBody>
          <a:bodyPr wrap="square"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FF0000"/>
                </a:solidFill>
                <a:effectLst/>
                <a:uLnTx/>
                <a:uFillTx/>
                <a:latin typeface="+mj-lt"/>
                <a:ea typeface="+mn-ea"/>
                <a:cs typeface="Calibri" panose="020F0502020204030204" pitchFamily="34" charset="0"/>
              </a:rPr>
              <a:t>Prevalence of undernourishment (percent) </a:t>
            </a:r>
          </a:p>
        </p:txBody>
      </p:sp>
      <p:sp>
        <p:nvSpPr>
          <p:cNvPr id="14" name="TextBox 13">
            <a:extLst>
              <a:ext uri="{FF2B5EF4-FFF2-40B4-BE49-F238E27FC236}">
                <a16:creationId xmlns:a16="http://schemas.microsoft.com/office/drawing/2014/main" id="{D8B8904A-2C22-47E6-9D61-678F3A5D26C7}"/>
              </a:ext>
            </a:extLst>
          </p:cNvPr>
          <p:cNvSpPr txBox="1"/>
          <p:nvPr/>
        </p:nvSpPr>
        <p:spPr>
          <a:xfrm>
            <a:off x="6433633" y="6444255"/>
            <a:ext cx="5754635" cy="292318"/>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Source: FAO Stat</a:t>
            </a:r>
          </a:p>
        </p:txBody>
      </p:sp>
      <p:graphicFrame>
        <p:nvGraphicFramePr>
          <p:cNvPr id="17" name="Chart 16">
            <a:extLst>
              <a:ext uri="{FF2B5EF4-FFF2-40B4-BE49-F238E27FC236}">
                <a16:creationId xmlns:a16="http://schemas.microsoft.com/office/drawing/2014/main" id="{BE59D2CF-461B-4622-BDE8-6BBCDDDB4339}"/>
              </a:ext>
            </a:extLst>
          </p:cNvPr>
          <p:cNvGraphicFramePr>
            <a:graphicFrameLocks/>
          </p:cNvGraphicFramePr>
          <p:nvPr>
            <p:extLst>
              <p:ext uri="{D42A27DB-BD31-4B8C-83A1-F6EECF244321}">
                <p14:modId xmlns:p14="http://schemas.microsoft.com/office/powerpoint/2010/main" val="3731092130"/>
              </p:ext>
            </p:extLst>
          </p:nvPr>
        </p:nvGraphicFramePr>
        <p:xfrm>
          <a:off x="6997020" y="2057400"/>
          <a:ext cx="4572000" cy="42654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63661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B35930-7F51-4304-871F-F93802DAFA7F}"/>
              </a:ext>
            </a:extLst>
          </p:cNvPr>
          <p:cNvSpPr/>
          <p:nvPr/>
        </p:nvSpPr>
        <p:spPr>
          <a:xfrm>
            <a:off x="10206093" y="6630228"/>
            <a:ext cx="1985907" cy="253916"/>
          </a:xfrm>
          <a:prstGeom prst="rect">
            <a:avLst/>
          </a:prstGeom>
          <a:noFill/>
        </p:spPr>
        <p:txBody>
          <a:bodyPr wrap="square" rtlCol="0">
            <a:noAutofit/>
          </a:bodyPr>
          <a:lstStyle/>
          <a:p>
            <a:pPr algn="r"/>
            <a:r>
              <a:rPr lang="en-US" sz="1050" dirty="0">
                <a:solidFill>
                  <a:schemeClr val="bg1">
                    <a:lumMod val="65000"/>
                  </a:schemeClr>
                </a:solidFill>
                <a:latin typeface="Calibri" panose="020F0502020204030204" pitchFamily="34" charset="0"/>
                <a:cs typeface="Calibri" panose="020F0502020204030204" pitchFamily="34" charset="0"/>
              </a:rPr>
              <a:t>Source: EAT-Lancet Report 2019</a:t>
            </a:r>
          </a:p>
        </p:txBody>
      </p:sp>
      <p:sp>
        <p:nvSpPr>
          <p:cNvPr id="12" name="TextBox 11">
            <a:extLst>
              <a:ext uri="{FF2B5EF4-FFF2-40B4-BE49-F238E27FC236}">
                <a16:creationId xmlns:a16="http://schemas.microsoft.com/office/drawing/2014/main" id="{FAE7821A-60E9-48D4-A554-AB3D97905B01}"/>
              </a:ext>
            </a:extLst>
          </p:cNvPr>
          <p:cNvSpPr txBox="1"/>
          <p:nvPr/>
        </p:nvSpPr>
        <p:spPr>
          <a:xfrm>
            <a:off x="6242682" y="5866686"/>
            <a:ext cx="5363325" cy="1017458"/>
          </a:xfrm>
          <a:prstGeom prst="rect">
            <a:avLst/>
          </a:prstGeom>
          <a:noFill/>
        </p:spPr>
        <p:txBody>
          <a:bodyPr wrap="square" rtlCol="0">
            <a:spAutoFit/>
          </a:bodyPr>
          <a:lstStyle/>
          <a:p>
            <a:pPr algn="ctr">
              <a:lnSpc>
                <a:spcPts val="3700"/>
              </a:lnSpc>
              <a:spcAft>
                <a:spcPts val="1200"/>
              </a:spcAft>
            </a:pPr>
            <a:r>
              <a:rPr lang="en-US" sz="2800" b="1" dirty="0">
                <a:solidFill>
                  <a:srgbClr val="C00000"/>
                </a:solidFill>
                <a:latin typeface="Calibri" panose="020F0502020204030204" pitchFamily="34" charset="0"/>
                <a:cs typeface="Calibri" panose="020F0502020204030204" pitchFamily="34" charset="0"/>
              </a:rPr>
              <a:t>Climate change is reinforcing these pressures.</a:t>
            </a:r>
          </a:p>
        </p:txBody>
      </p:sp>
      <p:sp>
        <p:nvSpPr>
          <p:cNvPr id="13" name="TextBox 12">
            <a:extLst>
              <a:ext uri="{FF2B5EF4-FFF2-40B4-BE49-F238E27FC236}">
                <a16:creationId xmlns:a16="http://schemas.microsoft.com/office/drawing/2014/main" id="{580BD41A-8470-4797-9B6C-061F4A02FD16}"/>
              </a:ext>
            </a:extLst>
          </p:cNvPr>
          <p:cNvSpPr txBox="1"/>
          <p:nvPr/>
        </p:nvSpPr>
        <p:spPr>
          <a:xfrm>
            <a:off x="258684" y="144917"/>
            <a:ext cx="11674632" cy="952899"/>
          </a:xfrm>
          <a:prstGeom prst="rect">
            <a:avLst/>
          </a:prstGeom>
          <a:noFill/>
        </p:spPr>
        <p:txBody>
          <a:bodyPr vert="horz" wrap="square" lIns="0" tIns="0" rIns="0" bIns="0" rtlCol="0" anchor="ctr" anchorCtr="0">
            <a:noAutofit/>
          </a:bodyPr>
          <a:lstStyle>
            <a:defPPr>
              <a:defRPr lang="ru-RU"/>
            </a:defPPr>
            <a:lvl1pPr algn="ctr">
              <a:lnSpc>
                <a:spcPct val="90000"/>
              </a:lnSpc>
              <a:spcBef>
                <a:spcPct val="0"/>
              </a:spcBef>
              <a:buNone/>
              <a:defRPr sz="3600" b="1">
                <a:latin typeface="Rockwell" panose="02060603020205020403" pitchFamily="18" charset="0"/>
              </a:defRPr>
            </a:lvl1pPr>
          </a:lstStyle>
          <a:p>
            <a:r>
              <a:rPr lang="en-US" dirty="0"/>
              <a:t>Food systems pressure planetary boundaries</a:t>
            </a:r>
          </a:p>
        </p:txBody>
      </p:sp>
      <p:graphicFrame>
        <p:nvGraphicFramePr>
          <p:cNvPr id="6" name="Chart 5">
            <a:extLst>
              <a:ext uri="{FF2B5EF4-FFF2-40B4-BE49-F238E27FC236}">
                <a16:creationId xmlns:a16="http://schemas.microsoft.com/office/drawing/2014/main" id="{6B71AD72-32BF-4D75-BAF3-0FAB60D2A821}"/>
              </a:ext>
            </a:extLst>
          </p:cNvPr>
          <p:cNvGraphicFramePr>
            <a:graphicFrameLocks/>
          </p:cNvGraphicFramePr>
          <p:nvPr/>
        </p:nvGraphicFramePr>
        <p:xfrm>
          <a:off x="1099490" y="2182307"/>
          <a:ext cx="4437710" cy="444739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1936444F-70B2-416C-840A-70C90C4DD06D}"/>
              </a:ext>
            </a:extLst>
          </p:cNvPr>
          <p:cNvSpPr txBox="1"/>
          <p:nvPr/>
        </p:nvSpPr>
        <p:spPr>
          <a:xfrm>
            <a:off x="626724" y="1018173"/>
            <a:ext cx="4683744" cy="987963"/>
          </a:xfrm>
          <a:prstGeom prst="rect">
            <a:avLst/>
          </a:prstGeom>
          <a:noFill/>
        </p:spPr>
        <p:txBody>
          <a:bodyPr wrap="square" rtlCol="0">
            <a:spAutoFit/>
          </a:bodyPr>
          <a:lstStyle/>
          <a:p>
            <a:r>
              <a:rPr lang="en-US" sz="1940" b="1" dirty="0">
                <a:solidFill>
                  <a:srgbClr val="0070C0"/>
                </a:solidFill>
              </a:rPr>
              <a:t>The global food system consumes </a:t>
            </a:r>
            <a:r>
              <a:rPr lang="en-US" sz="1940" b="1" dirty="0">
                <a:solidFill>
                  <a:srgbClr val="C00000"/>
                </a:solidFill>
              </a:rPr>
              <a:t>&gt;30% </a:t>
            </a:r>
            <a:r>
              <a:rPr lang="en-US" sz="1940" b="1" dirty="0">
                <a:solidFill>
                  <a:srgbClr val="0070C0"/>
                </a:solidFill>
              </a:rPr>
              <a:t>of</a:t>
            </a:r>
            <a:r>
              <a:rPr lang="en-US" sz="1940" b="1" dirty="0">
                <a:solidFill>
                  <a:schemeClr val="tx2"/>
                </a:solidFill>
              </a:rPr>
              <a:t> </a:t>
            </a:r>
            <a:r>
              <a:rPr lang="en-US" sz="1940" b="1" dirty="0">
                <a:solidFill>
                  <a:srgbClr val="C00000"/>
                </a:solidFill>
              </a:rPr>
              <a:t>global energy </a:t>
            </a:r>
            <a:r>
              <a:rPr lang="en-US" sz="1940" b="1" dirty="0">
                <a:solidFill>
                  <a:srgbClr val="0070C0"/>
                </a:solidFill>
              </a:rPr>
              <a:t>and</a:t>
            </a:r>
            <a:r>
              <a:rPr lang="en-US" sz="1940" b="1" dirty="0">
                <a:solidFill>
                  <a:schemeClr val="tx2"/>
                </a:solidFill>
              </a:rPr>
              <a:t> </a:t>
            </a:r>
            <a:r>
              <a:rPr lang="en-US" sz="1940" b="1" dirty="0">
                <a:solidFill>
                  <a:srgbClr val="C00000"/>
                </a:solidFill>
              </a:rPr>
              <a:t>&gt;20% </a:t>
            </a:r>
            <a:r>
              <a:rPr lang="en-US" sz="1940" b="1" dirty="0">
                <a:solidFill>
                  <a:srgbClr val="0070C0"/>
                </a:solidFill>
              </a:rPr>
              <a:t>of global</a:t>
            </a:r>
            <a:r>
              <a:rPr lang="en-US" sz="1940" b="1" dirty="0">
                <a:solidFill>
                  <a:schemeClr val="tx2"/>
                </a:solidFill>
              </a:rPr>
              <a:t> </a:t>
            </a:r>
            <a:r>
              <a:rPr lang="en-US" sz="1940" b="1" dirty="0">
                <a:solidFill>
                  <a:srgbClr val="C00000"/>
                </a:solidFill>
              </a:rPr>
              <a:t>GHG emissions</a:t>
            </a:r>
          </a:p>
        </p:txBody>
      </p:sp>
      <p:pic>
        <p:nvPicPr>
          <p:cNvPr id="16" name="Picture 15">
            <a:extLst>
              <a:ext uri="{FF2B5EF4-FFF2-40B4-BE49-F238E27FC236}">
                <a16:creationId xmlns:a16="http://schemas.microsoft.com/office/drawing/2014/main" id="{50913B59-12CB-4641-AC36-8E1A042E8424}"/>
              </a:ext>
            </a:extLst>
          </p:cNvPr>
          <p:cNvPicPr>
            <a:picLocks noChangeAspect="1"/>
          </p:cNvPicPr>
          <p:nvPr/>
        </p:nvPicPr>
        <p:blipFill>
          <a:blip r:embed="rId4"/>
          <a:stretch>
            <a:fillRect/>
          </a:stretch>
        </p:blipFill>
        <p:spPr>
          <a:xfrm>
            <a:off x="6173190" y="2182307"/>
            <a:ext cx="5811876" cy="3670659"/>
          </a:xfrm>
          <a:prstGeom prst="rect">
            <a:avLst/>
          </a:prstGeom>
        </p:spPr>
      </p:pic>
      <p:sp>
        <p:nvSpPr>
          <p:cNvPr id="18" name="TextBox 17">
            <a:extLst>
              <a:ext uri="{FF2B5EF4-FFF2-40B4-BE49-F238E27FC236}">
                <a16:creationId xmlns:a16="http://schemas.microsoft.com/office/drawing/2014/main" id="{1DCD98ED-F7D9-47C0-B7A4-885A53BA0741}"/>
              </a:ext>
            </a:extLst>
          </p:cNvPr>
          <p:cNvSpPr txBox="1"/>
          <p:nvPr/>
        </p:nvSpPr>
        <p:spPr>
          <a:xfrm>
            <a:off x="6596843" y="1097816"/>
            <a:ext cx="4964570" cy="987963"/>
          </a:xfrm>
          <a:prstGeom prst="rect">
            <a:avLst/>
          </a:prstGeom>
          <a:noFill/>
        </p:spPr>
        <p:txBody>
          <a:bodyPr wrap="square" rtlCol="0">
            <a:spAutoFit/>
          </a:bodyPr>
          <a:lstStyle/>
          <a:p>
            <a:r>
              <a:rPr lang="en-US" sz="1940" b="1" dirty="0">
                <a:solidFill>
                  <a:srgbClr val="0070C0"/>
                </a:solidFill>
              </a:rPr>
              <a:t>… it also contributes to increased water stress and scarcity, affecting production in large parts of the world</a:t>
            </a:r>
          </a:p>
        </p:txBody>
      </p:sp>
    </p:spTree>
    <p:extLst>
      <p:ext uri="{BB962C8B-B14F-4D97-AF65-F5344CB8AC3E}">
        <p14:creationId xmlns:p14="http://schemas.microsoft.com/office/powerpoint/2010/main" val="2423775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DBE2C8-89D6-4914-BE45-0725EF88AB2D}"/>
              </a:ext>
            </a:extLst>
          </p:cNvPr>
          <p:cNvSpPr>
            <a:spLocks noGrp="1"/>
          </p:cNvSpPr>
          <p:nvPr>
            <p:ph type="title" idx="4294967295"/>
          </p:nvPr>
        </p:nvSpPr>
        <p:spPr>
          <a:xfrm>
            <a:off x="513907" y="216352"/>
            <a:ext cx="11734800" cy="1325562"/>
          </a:xfrm>
        </p:spPr>
        <p:txBody>
          <a:bodyPr/>
          <a:lstStyle/>
          <a:p>
            <a:r>
              <a:rPr lang="en-US" dirty="0">
                <a:solidFill>
                  <a:schemeClr val="tx1"/>
                </a:solidFill>
                <a:latin typeface="Rockwell" panose="02060603020205020403" pitchFamily="18" charset="0"/>
              </a:rPr>
              <a:t>COVID-19 impacts on global poverty and nutrition</a:t>
            </a:r>
            <a:br>
              <a:rPr lang="en-US" dirty="0">
                <a:solidFill>
                  <a:schemeClr val="tx1"/>
                </a:solidFill>
                <a:latin typeface="Rockwell" panose="02060603020205020403" pitchFamily="18" charset="0"/>
              </a:rPr>
            </a:br>
            <a:endParaRPr lang="en-US" dirty="0">
              <a:solidFill>
                <a:schemeClr val="tx1"/>
              </a:solidFill>
              <a:latin typeface="Rockwell" panose="02060603020205020403" pitchFamily="18" charset="0"/>
            </a:endParaRPr>
          </a:p>
        </p:txBody>
      </p:sp>
      <p:sp>
        <p:nvSpPr>
          <p:cNvPr id="12" name="TextBox 11">
            <a:extLst>
              <a:ext uri="{FF2B5EF4-FFF2-40B4-BE49-F238E27FC236}">
                <a16:creationId xmlns:a16="http://schemas.microsoft.com/office/drawing/2014/main" id="{D62A2FFF-93D5-4DC5-A1B0-E4246516727B}"/>
              </a:ext>
            </a:extLst>
          </p:cNvPr>
          <p:cNvSpPr txBox="1"/>
          <p:nvPr/>
        </p:nvSpPr>
        <p:spPr>
          <a:xfrm>
            <a:off x="7967389" y="6581667"/>
            <a:ext cx="4224611" cy="292318"/>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Source: Laborde, Martin and Vos, 2020</a:t>
            </a:r>
          </a:p>
        </p:txBody>
      </p:sp>
      <p:sp>
        <p:nvSpPr>
          <p:cNvPr id="11" name="TextBox 10">
            <a:extLst>
              <a:ext uri="{FF2B5EF4-FFF2-40B4-BE49-F238E27FC236}">
                <a16:creationId xmlns:a16="http://schemas.microsoft.com/office/drawing/2014/main" id="{05319993-1BB6-48DF-A827-36425B9AA25C}"/>
              </a:ext>
            </a:extLst>
          </p:cNvPr>
          <p:cNvSpPr txBox="1"/>
          <p:nvPr/>
        </p:nvSpPr>
        <p:spPr>
          <a:xfrm>
            <a:off x="928638" y="1413760"/>
            <a:ext cx="4820696" cy="706769"/>
          </a:xfrm>
          <a:prstGeom prst="rect">
            <a:avLst/>
          </a:prstGeom>
        </p:spPr>
        <p:txBody>
          <a:bodyPr wrap="square"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Impact on Global POVERTY</a:t>
            </a:r>
          </a:p>
        </p:txBody>
      </p:sp>
      <p:cxnSp>
        <p:nvCxnSpPr>
          <p:cNvPr id="17" name="Straight Connector 16">
            <a:extLst>
              <a:ext uri="{FF2B5EF4-FFF2-40B4-BE49-F238E27FC236}">
                <a16:creationId xmlns:a16="http://schemas.microsoft.com/office/drawing/2014/main" id="{2B239833-ABD0-4C4E-A847-9A9CB7D04AEC}"/>
              </a:ext>
            </a:extLst>
          </p:cNvPr>
          <p:cNvCxnSpPr>
            <a:cxnSpLocks/>
          </p:cNvCxnSpPr>
          <p:nvPr/>
        </p:nvCxnSpPr>
        <p:spPr>
          <a:xfrm>
            <a:off x="6381307" y="1851207"/>
            <a:ext cx="0" cy="486518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5">
            <a:extLst>
              <a:ext uri="{FF2B5EF4-FFF2-40B4-BE49-F238E27FC236}">
                <a16:creationId xmlns:a16="http://schemas.microsoft.com/office/drawing/2014/main" id="{D42E2F26-6761-4ED8-9300-430BFDC8A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927" y="2211250"/>
            <a:ext cx="5314267" cy="435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77DDD93-6E6D-4DC8-9FDC-E01F9DF2ACE9}"/>
              </a:ext>
            </a:extLst>
          </p:cNvPr>
          <p:cNvSpPr txBox="1"/>
          <p:nvPr/>
        </p:nvSpPr>
        <p:spPr>
          <a:xfrm>
            <a:off x="6627991" y="1429731"/>
            <a:ext cx="4820696" cy="706769"/>
          </a:xfrm>
          <a:prstGeom prst="rect">
            <a:avLst/>
          </a:prstGeom>
        </p:spPr>
        <p:txBody>
          <a:bodyPr wrap="square"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Impact on Global NUTRITION</a:t>
            </a:r>
          </a:p>
        </p:txBody>
      </p:sp>
      <p:graphicFrame>
        <p:nvGraphicFramePr>
          <p:cNvPr id="13" name="Chart 12">
            <a:extLst>
              <a:ext uri="{FF2B5EF4-FFF2-40B4-BE49-F238E27FC236}">
                <a16:creationId xmlns:a16="http://schemas.microsoft.com/office/drawing/2014/main" id="{0E8475C9-342F-4EDA-A111-05A54E6521EC}"/>
              </a:ext>
            </a:extLst>
          </p:cNvPr>
          <p:cNvGraphicFramePr>
            <a:graphicFrameLocks/>
          </p:cNvGraphicFramePr>
          <p:nvPr>
            <p:extLst>
              <p:ext uri="{D42A27DB-BD31-4B8C-83A1-F6EECF244321}">
                <p14:modId xmlns:p14="http://schemas.microsoft.com/office/powerpoint/2010/main" val="4085970723"/>
              </p:ext>
            </p:extLst>
          </p:nvPr>
        </p:nvGraphicFramePr>
        <p:xfrm>
          <a:off x="867279" y="2211249"/>
          <a:ext cx="5076318" cy="43704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04804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529FE-7E00-465A-AD9E-226B4C300D5F}"/>
              </a:ext>
            </a:extLst>
          </p:cNvPr>
          <p:cNvSpPr>
            <a:spLocks noGrp="1"/>
          </p:cNvSpPr>
          <p:nvPr>
            <p:ph idx="4294967295"/>
          </p:nvPr>
        </p:nvSpPr>
        <p:spPr>
          <a:xfrm>
            <a:off x="524933" y="1699960"/>
            <a:ext cx="7026275" cy="4708525"/>
          </a:xfrm>
          <a:noFill/>
        </p:spPr>
        <p:txBody>
          <a:bodyPr vert="horz" wrap="square" lIns="91440" tIns="45720" rIns="91440" bIns="45720" rtlCol="0">
            <a:noAutofit/>
          </a:bodyPr>
          <a:lstStyle/>
          <a:p>
            <a:pPr marL="514350" indent="-514350" defTabSz="914400">
              <a:spcBef>
                <a:spcPts val="0"/>
              </a:spcBef>
              <a:spcAft>
                <a:spcPts val="1800"/>
              </a:spcAft>
              <a:buClrTx/>
              <a:buFont typeface="+mj-lt"/>
              <a:buAutoNum type="arabicPeriod"/>
            </a:pPr>
            <a:r>
              <a:rPr lang="en-US" dirty="0">
                <a:latin typeface="Calibri" panose="020F0502020204030204" pitchFamily="34" charset="0"/>
                <a:cs typeface="Calibri" panose="020F0502020204030204" pitchFamily="34" charset="0"/>
              </a:rPr>
              <a:t>They spend a large share of their </a:t>
            </a:r>
            <a:r>
              <a:rPr lang="en-US" b="1" dirty="0">
                <a:solidFill>
                  <a:srgbClr val="C00000"/>
                </a:solidFill>
                <a:latin typeface="Calibri" panose="020F0502020204030204" pitchFamily="34" charset="0"/>
                <a:cs typeface="Calibri" panose="020F0502020204030204" pitchFamily="34" charset="0"/>
              </a:rPr>
              <a:t>income on food</a:t>
            </a:r>
          </a:p>
          <a:p>
            <a:pPr marL="514350" indent="-514350" defTabSz="914400">
              <a:spcBef>
                <a:spcPts val="0"/>
              </a:spcBef>
              <a:spcAft>
                <a:spcPts val="1800"/>
              </a:spcAft>
              <a:buClr>
                <a:schemeClr val="tx1"/>
              </a:buClr>
              <a:buFont typeface="+mj-lt"/>
              <a:buAutoNum type="arabicPeriod"/>
            </a:pPr>
            <a:r>
              <a:rPr lang="en-US" dirty="0">
                <a:latin typeface="Calibri" panose="020F0502020204030204" pitchFamily="34" charset="0"/>
                <a:cs typeface="Calibri" panose="020F0502020204030204" pitchFamily="34" charset="0"/>
              </a:rPr>
              <a:t>Their main </a:t>
            </a:r>
            <a:r>
              <a:rPr lang="en-US" dirty="0">
                <a:solidFill>
                  <a:schemeClr val="tx1"/>
                </a:solidFill>
                <a:latin typeface="Calibri" panose="020F0502020204030204" pitchFamily="34" charset="0"/>
                <a:cs typeface="Calibri" panose="020F0502020204030204" pitchFamily="34" charset="0"/>
              </a:rPr>
              <a:t>production factor </a:t>
            </a:r>
            <a:r>
              <a:rPr lang="en-US" dirty="0">
                <a:latin typeface="Calibri" panose="020F0502020204030204" pitchFamily="34" charset="0"/>
                <a:cs typeface="Calibri" panose="020F0502020204030204" pitchFamily="34" charset="0"/>
              </a:rPr>
              <a:t>and asset is </a:t>
            </a:r>
            <a:r>
              <a:rPr lang="en-US" b="1" dirty="0">
                <a:solidFill>
                  <a:srgbClr val="C00000"/>
                </a:solidFill>
                <a:latin typeface="Calibri" panose="020F0502020204030204" pitchFamily="34" charset="0"/>
                <a:cs typeface="Calibri" panose="020F0502020204030204" pitchFamily="34" charset="0"/>
              </a:rPr>
              <a:t>physical labor </a:t>
            </a:r>
          </a:p>
          <a:p>
            <a:pPr marL="514350" indent="-514350" defTabSz="914400">
              <a:spcBef>
                <a:spcPts val="0"/>
              </a:spcBef>
              <a:spcAft>
                <a:spcPts val="1800"/>
              </a:spcAft>
              <a:buClr>
                <a:schemeClr val="tx1"/>
              </a:buClr>
              <a:buFont typeface="+mj-lt"/>
              <a:buAutoNum type="arabicPeriod"/>
            </a:pPr>
            <a:r>
              <a:rPr lang="en-US" dirty="0">
                <a:latin typeface="Calibri" panose="020F0502020204030204" pitchFamily="34" charset="0"/>
                <a:cs typeface="Calibri" panose="020F0502020204030204" pitchFamily="34" charset="0"/>
              </a:rPr>
              <a:t>COVID causes more </a:t>
            </a:r>
            <a:r>
              <a:rPr lang="en-US" b="1" dirty="0">
                <a:solidFill>
                  <a:srgbClr val="C00000"/>
                </a:solidFill>
                <a:latin typeface="Calibri" panose="020F0502020204030204" pitchFamily="34" charset="0"/>
                <a:cs typeface="Calibri" panose="020F0502020204030204" pitchFamily="34" charset="0"/>
              </a:rPr>
              <a:t>disruptions</a:t>
            </a:r>
            <a:r>
              <a:rPr lang="en-US" dirty="0">
                <a:latin typeface="Calibri" panose="020F0502020204030204" pitchFamily="34" charset="0"/>
                <a:cs typeface="Calibri" panose="020F0502020204030204" pitchFamily="34" charset="0"/>
              </a:rPr>
              <a:t> in their (private) </a:t>
            </a:r>
            <a:r>
              <a:rPr lang="en-US" b="1" dirty="0">
                <a:solidFill>
                  <a:srgbClr val="C00000"/>
                </a:solidFill>
                <a:latin typeface="Calibri" panose="020F0502020204030204" pitchFamily="34" charset="0"/>
                <a:cs typeface="Calibri" panose="020F0502020204030204" pitchFamily="34" charset="0"/>
              </a:rPr>
              <a:t>food value chains </a:t>
            </a:r>
            <a:r>
              <a:rPr lang="en-US" dirty="0">
                <a:latin typeface="Calibri" panose="020F0502020204030204" pitchFamily="34" charset="0"/>
                <a:cs typeface="Calibri" panose="020F0502020204030204" pitchFamily="34" charset="0"/>
              </a:rPr>
              <a:t>– since more labor-intensive </a:t>
            </a:r>
          </a:p>
          <a:p>
            <a:pPr marL="514350" indent="-514350">
              <a:spcBef>
                <a:spcPts val="0"/>
              </a:spcBef>
              <a:spcAft>
                <a:spcPts val="1800"/>
              </a:spcAft>
              <a:buClr>
                <a:schemeClr val="tx1"/>
              </a:buClr>
              <a:buFont typeface="+mj-lt"/>
              <a:buAutoNum type="arabicPeriod"/>
            </a:pPr>
            <a:r>
              <a:rPr lang="en-US" b="1" dirty="0">
                <a:solidFill>
                  <a:srgbClr val="C00000"/>
                </a:solidFill>
                <a:latin typeface="Calibri" panose="020F0502020204030204" pitchFamily="34" charset="0"/>
                <a:cs typeface="Calibri" panose="020F0502020204030204" pitchFamily="34" charset="0"/>
              </a:rPr>
              <a:t>Public social and nutrition programs </a:t>
            </a:r>
            <a:r>
              <a:rPr lang="en-US" dirty="0">
                <a:latin typeface="Calibri" panose="020F0502020204030204" pitchFamily="34" charset="0"/>
                <a:cs typeface="Calibri" panose="020F0502020204030204" pitchFamily="34" charset="0"/>
              </a:rPr>
              <a:t>are disrupted (more important for them)</a:t>
            </a:r>
          </a:p>
          <a:p>
            <a:pPr marL="514350" indent="-514350" defTabSz="914400">
              <a:spcBef>
                <a:spcPts val="0"/>
              </a:spcBef>
              <a:spcAft>
                <a:spcPts val="1800"/>
              </a:spcAft>
              <a:buClr>
                <a:schemeClr val="tx1"/>
              </a:buClr>
              <a:buFont typeface="+mj-lt"/>
              <a:buAutoNum type="arabicPeriod"/>
            </a:pPr>
            <a:r>
              <a:rPr lang="en-US" dirty="0">
                <a:solidFill>
                  <a:schemeClr val="tx1"/>
                </a:solidFill>
                <a:latin typeface="Calibri" panose="020F0502020204030204" pitchFamily="34" charset="0"/>
                <a:cs typeface="Calibri" panose="020F0502020204030204" pitchFamily="34" charset="0"/>
              </a:rPr>
              <a:t>Less access to </a:t>
            </a:r>
            <a:r>
              <a:rPr lang="en-US" b="1" dirty="0">
                <a:solidFill>
                  <a:srgbClr val="C00000"/>
                </a:solidFill>
                <a:latin typeface="Calibri" panose="020F0502020204030204" pitchFamily="34" charset="0"/>
                <a:cs typeface="Calibri" panose="020F0502020204030204" pitchFamily="34" charset="0"/>
              </a:rPr>
              <a:t>health services</a:t>
            </a:r>
          </a:p>
          <a:p>
            <a:pPr marL="514350" indent="-514350" defTabSz="914400">
              <a:spcBef>
                <a:spcPts val="0"/>
              </a:spcBef>
              <a:spcAft>
                <a:spcPts val="1800"/>
              </a:spcAft>
              <a:buClr>
                <a:schemeClr val="tx1"/>
              </a:buClr>
              <a:buFont typeface="+mj-lt"/>
              <a:buAutoNum type="arabicPeriod"/>
            </a:pPr>
            <a:r>
              <a:rPr lang="en-US" dirty="0">
                <a:latin typeface="Calibri" panose="020F0502020204030204" pitchFamily="34" charset="0"/>
                <a:cs typeface="Calibri" panose="020F0502020204030204" pitchFamily="34" charset="0"/>
              </a:rPr>
              <a:t>Especially vulnerable: </a:t>
            </a:r>
            <a:r>
              <a:rPr lang="en-US" b="1" dirty="0">
                <a:solidFill>
                  <a:srgbClr val="C00000"/>
                </a:solidFill>
                <a:latin typeface="Calibri" panose="020F0502020204030204" pitchFamily="34" charset="0"/>
                <a:cs typeface="Calibri" panose="020F0502020204030204" pitchFamily="34" charset="0"/>
              </a:rPr>
              <a:t>children, women, </a:t>
            </a:r>
            <a:br>
              <a:rPr lang="en-US" b="1" dirty="0">
                <a:solidFill>
                  <a:srgbClr val="C00000"/>
                </a:solidFill>
                <a:latin typeface="Calibri" panose="020F0502020204030204" pitchFamily="34" charset="0"/>
                <a:cs typeface="Calibri" panose="020F0502020204030204" pitchFamily="34" charset="0"/>
              </a:rPr>
            </a:br>
            <a:r>
              <a:rPr lang="en-US" b="1" dirty="0">
                <a:solidFill>
                  <a:srgbClr val="C00000"/>
                </a:solidFill>
                <a:latin typeface="Calibri" panose="020F0502020204030204" pitchFamily="34" charset="0"/>
                <a:cs typeface="Calibri" panose="020F0502020204030204" pitchFamily="34" charset="0"/>
              </a:rPr>
              <a:t>(ex-)migrants </a:t>
            </a:r>
          </a:p>
        </p:txBody>
      </p:sp>
      <p:sp>
        <p:nvSpPr>
          <p:cNvPr id="6" name="Title 5">
            <a:extLst>
              <a:ext uri="{FF2B5EF4-FFF2-40B4-BE49-F238E27FC236}">
                <a16:creationId xmlns:a16="http://schemas.microsoft.com/office/drawing/2014/main" id="{65AB6676-9F47-4C3D-A687-37E70D7DFE14}"/>
              </a:ext>
            </a:extLst>
          </p:cNvPr>
          <p:cNvSpPr>
            <a:spLocks noGrp="1"/>
          </p:cNvSpPr>
          <p:nvPr>
            <p:ph type="title" idx="4294967295"/>
          </p:nvPr>
        </p:nvSpPr>
        <p:spPr>
          <a:xfrm>
            <a:off x="524933" y="201251"/>
            <a:ext cx="9513888" cy="1103590"/>
          </a:xfrm>
        </p:spPr>
        <p:txBody>
          <a:bodyPr/>
          <a:lstStyle/>
          <a:p>
            <a:r>
              <a:rPr lang="en-US" dirty="0">
                <a:solidFill>
                  <a:schemeClr val="tx1"/>
                </a:solidFill>
                <a:latin typeface="Rockwell" panose="02060603020205020403" pitchFamily="18" charset="0"/>
              </a:rPr>
              <a:t>Poor people’s food and nutrition security </a:t>
            </a:r>
            <a:r>
              <a:rPr lang="en-US" b="0" dirty="0">
                <a:solidFill>
                  <a:schemeClr val="tx1"/>
                </a:solidFill>
                <a:latin typeface="Rockwell" panose="02060603020205020403" pitchFamily="18" charset="0"/>
              </a:rPr>
              <a:t>is disproportionately affected by COVID-19</a:t>
            </a:r>
          </a:p>
        </p:txBody>
      </p:sp>
      <p:pic>
        <p:nvPicPr>
          <p:cNvPr id="4" name="Picture 3" descr="A group of people in a park&#10;&#10;Description automatically generated">
            <a:extLst>
              <a:ext uri="{FF2B5EF4-FFF2-40B4-BE49-F238E27FC236}">
                <a16:creationId xmlns:a16="http://schemas.microsoft.com/office/drawing/2014/main" id="{5E0DC4EE-91A9-49E5-98FE-403BE6B2D5C1}"/>
              </a:ext>
            </a:extLst>
          </p:cNvPr>
          <p:cNvPicPr>
            <a:picLocks noChangeAspect="1"/>
          </p:cNvPicPr>
          <p:nvPr/>
        </p:nvPicPr>
        <p:blipFill rotWithShape="1">
          <a:blip r:embed="rId2"/>
          <a:srcRect l="22428" r="11804"/>
          <a:stretch/>
        </p:blipFill>
        <p:spPr>
          <a:xfrm>
            <a:off x="7809185" y="2003492"/>
            <a:ext cx="4054207" cy="4101462"/>
          </a:xfrm>
          <a:prstGeom prst="rect">
            <a:avLst/>
          </a:prstGeom>
        </p:spPr>
      </p:pic>
    </p:spTree>
    <p:extLst>
      <p:ext uri="{BB962C8B-B14F-4D97-AF65-F5344CB8AC3E}">
        <p14:creationId xmlns:p14="http://schemas.microsoft.com/office/powerpoint/2010/main" val="2217780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727CD02D-AFC6-44BB-8B75-8BF58FD92011}"/>
              </a:ext>
            </a:extLst>
          </p:cNvPr>
          <p:cNvGraphicFramePr>
            <a:graphicFrameLocks/>
          </p:cNvGraphicFramePr>
          <p:nvPr>
            <p:extLst>
              <p:ext uri="{D42A27DB-BD31-4B8C-83A1-F6EECF244321}">
                <p14:modId xmlns:p14="http://schemas.microsoft.com/office/powerpoint/2010/main" val="1456195258"/>
              </p:ext>
            </p:extLst>
          </p:nvPr>
        </p:nvGraphicFramePr>
        <p:xfrm>
          <a:off x="668043" y="2168522"/>
          <a:ext cx="5161229" cy="409257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52B82154-3760-4FFA-A984-7EAF7034F846}"/>
              </a:ext>
            </a:extLst>
          </p:cNvPr>
          <p:cNvSpPr txBox="1"/>
          <p:nvPr/>
        </p:nvSpPr>
        <p:spPr>
          <a:xfrm>
            <a:off x="361311" y="1368728"/>
            <a:ext cx="57746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Poor people suffer more</a:t>
            </a:r>
            <a:b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b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from INCOME declines</a:t>
            </a:r>
            <a:endPar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E54BA566-5AD1-4462-AF60-769BFA91E53F}"/>
              </a:ext>
            </a:extLst>
          </p:cNvPr>
          <p:cNvSpPr txBox="1"/>
          <p:nvPr/>
        </p:nvSpPr>
        <p:spPr>
          <a:xfrm>
            <a:off x="6501577" y="1368727"/>
            <a:ext cx="54669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Poor people suffer more from </a:t>
            </a:r>
            <a:b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b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NUTRITION effects</a:t>
            </a:r>
          </a:p>
        </p:txBody>
      </p:sp>
      <p:graphicFrame>
        <p:nvGraphicFramePr>
          <p:cNvPr id="11" name="Chart 10">
            <a:extLst>
              <a:ext uri="{FF2B5EF4-FFF2-40B4-BE49-F238E27FC236}">
                <a16:creationId xmlns:a16="http://schemas.microsoft.com/office/drawing/2014/main" id="{72DD054C-680B-462A-8E21-E9D2ED002743}"/>
              </a:ext>
            </a:extLst>
          </p:cNvPr>
          <p:cNvGraphicFramePr>
            <a:graphicFrameLocks/>
          </p:cNvGraphicFramePr>
          <p:nvPr/>
        </p:nvGraphicFramePr>
        <p:xfrm>
          <a:off x="6374361" y="2568632"/>
          <a:ext cx="5680992" cy="403545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77DAB83-C7A8-4BD3-94CF-1813C0A05A9C}"/>
              </a:ext>
            </a:extLst>
          </p:cNvPr>
          <p:cNvSpPr>
            <a:spLocks noGrp="1"/>
          </p:cNvSpPr>
          <p:nvPr>
            <p:ph type="title" idx="4294967295"/>
          </p:nvPr>
        </p:nvSpPr>
        <p:spPr>
          <a:xfrm>
            <a:off x="668043" y="261710"/>
            <a:ext cx="11064875" cy="971550"/>
          </a:xfrm>
        </p:spPr>
        <p:txBody>
          <a:bodyPr/>
          <a:lstStyle/>
          <a:p>
            <a:r>
              <a:rPr lang="en-US" dirty="0">
                <a:solidFill>
                  <a:schemeClr val="tx1"/>
                </a:solidFill>
                <a:latin typeface="Rockwell" panose="02060603020205020403" pitchFamily="18" charset="0"/>
              </a:rPr>
              <a:t>COVID-19 impacts on inequality in food systems </a:t>
            </a:r>
            <a:br>
              <a:rPr lang="en-US" dirty="0">
                <a:solidFill>
                  <a:schemeClr val="tx1"/>
                </a:solidFill>
                <a:latin typeface="Rockwell" panose="02060603020205020403" pitchFamily="18" charset="0"/>
              </a:rPr>
            </a:br>
            <a:r>
              <a:rPr lang="en-US" sz="3200" b="0" dirty="0">
                <a:solidFill>
                  <a:schemeClr val="tx1"/>
                </a:solidFill>
                <a:latin typeface="Rockwell" panose="02060603020205020403" pitchFamily="18" charset="0"/>
              </a:rPr>
              <a:t>Survey results from Ethiopia </a:t>
            </a:r>
            <a:endParaRPr lang="en-US" dirty="0">
              <a:solidFill>
                <a:schemeClr val="tx1"/>
              </a:solidFill>
              <a:latin typeface="Rockwell" panose="02060603020205020403" pitchFamily="18" charset="0"/>
            </a:endParaRPr>
          </a:p>
        </p:txBody>
      </p:sp>
      <p:sp>
        <p:nvSpPr>
          <p:cNvPr id="13" name="Rectangle 12">
            <a:extLst>
              <a:ext uri="{FF2B5EF4-FFF2-40B4-BE49-F238E27FC236}">
                <a16:creationId xmlns:a16="http://schemas.microsoft.com/office/drawing/2014/main" id="{09C1F09D-7E6B-47BE-B761-AB34DF0A077C}"/>
              </a:ext>
            </a:extLst>
          </p:cNvPr>
          <p:cNvSpPr/>
          <p:nvPr/>
        </p:nvSpPr>
        <p:spPr>
          <a:xfrm>
            <a:off x="4696613" y="6604084"/>
            <a:ext cx="7495387" cy="253916"/>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Source: </a:t>
            </a:r>
            <a:r>
              <a:rPr kumimoji="0" lang="en-US" sz="1050" b="0" i="0" u="none" strike="noStrike" kern="1200" cap="none" spc="0" normalizeH="0" baseline="0" noProof="0" dirty="0" err="1">
                <a:ln>
                  <a:noFill/>
                </a:ln>
                <a:solidFill>
                  <a:prstClr val="white">
                    <a:lumMod val="65000"/>
                  </a:prstClr>
                </a:solidFill>
                <a:effectLst/>
                <a:uLnTx/>
                <a:uFillTx/>
                <a:latin typeface="Calibri" panose="020F0502020204030204" pitchFamily="34" charset="0"/>
                <a:ea typeface="+mn-ea"/>
                <a:cs typeface="Calibri" panose="020F0502020204030204" pitchFamily="34" charset="0"/>
              </a:rPr>
              <a:t>Hirvonen</a:t>
            </a:r>
            <a:r>
              <a:rPr kumimoji="0" lang="en-US"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 et al. 2020; Tesfaye et al. 2020.</a:t>
            </a:r>
          </a:p>
        </p:txBody>
      </p:sp>
      <p:sp>
        <p:nvSpPr>
          <p:cNvPr id="14" name="Rectangle 13">
            <a:extLst>
              <a:ext uri="{FF2B5EF4-FFF2-40B4-BE49-F238E27FC236}">
                <a16:creationId xmlns:a16="http://schemas.microsoft.com/office/drawing/2014/main" id="{9E41B646-E5B9-4C43-82F1-A41675C43105}"/>
              </a:ext>
            </a:extLst>
          </p:cNvPr>
          <p:cNvSpPr/>
          <p:nvPr/>
        </p:nvSpPr>
        <p:spPr>
          <a:xfrm>
            <a:off x="6610785" y="2168522"/>
            <a:ext cx="524850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of households consuming dairy products</a:t>
            </a:r>
          </a:p>
        </p:txBody>
      </p:sp>
      <p:sp>
        <p:nvSpPr>
          <p:cNvPr id="12" name="Rectangle 11">
            <a:extLst>
              <a:ext uri="{FF2B5EF4-FFF2-40B4-BE49-F238E27FC236}">
                <a16:creationId xmlns:a16="http://schemas.microsoft.com/office/drawing/2014/main" id="{17B1FC0A-4F7F-4606-8248-832EC0DBF0B6}"/>
              </a:ext>
            </a:extLst>
          </p:cNvPr>
          <p:cNvSpPr/>
          <p:nvPr/>
        </p:nvSpPr>
        <p:spPr>
          <a:xfrm>
            <a:off x="624404" y="2168522"/>
            <a:ext cx="524850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of households that have much lower incomes</a:t>
            </a:r>
          </a:p>
        </p:txBody>
      </p:sp>
      <p:cxnSp>
        <p:nvCxnSpPr>
          <p:cNvPr id="15" name="Straight Connector 14">
            <a:extLst>
              <a:ext uri="{FF2B5EF4-FFF2-40B4-BE49-F238E27FC236}">
                <a16:creationId xmlns:a16="http://schemas.microsoft.com/office/drawing/2014/main" id="{F8A85CCD-3D50-4F95-AF6B-115822F1AA0F}"/>
              </a:ext>
            </a:extLst>
          </p:cNvPr>
          <p:cNvCxnSpPr>
            <a:cxnSpLocks/>
          </p:cNvCxnSpPr>
          <p:nvPr/>
        </p:nvCxnSpPr>
        <p:spPr>
          <a:xfrm>
            <a:off x="6255180" y="1673526"/>
            <a:ext cx="0" cy="486518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724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8043-AB5D-44CB-95F7-C65FB3562A3C}"/>
              </a:ext>
            </a:extLst>
          </p:cNvPr>
          <p:cNvSpPr>
            <a:spLocks noGrp="1"/>
          </p:cNvSpPr>
          <p:nvPr>
            <p:ph type="title" idx="4294967295"/>
          </p:nvPr>
        </p:nvSpPr>
        <p:spPr>
          <a:xfrm>
            <a:off x="0" y="327025"/>
            <a:ext cx="11144250" cy="850900"/>
          </a:xfrm>
          <a:noFill/>
        </p:spPr>
        <p:txBody>
          <a:bodyPr vert="horz" wrap="square" lIns="0" tIns="0" rIns="0" bIns="0" rtlCol="0" anchor="t" anchorCtr="0">
            <a:noAutofit/>
          </a:bodyPr>
          <a:lstStyle/>
          <a:p>
            <a:pPr algn="ctr" defTabSz="914400">
              <a:lnSpc>
                <a:spcPct val="90000"/>
              </a:lnSpc>
            </a:pPr>
            <a:r>
              <a:rPr lang="en-US" sz="3600" b="1" dirty="0">
                <a:solidFill>
                  <a:schemeClr val="tx1"/>
                </a:solidFill>
                <a:latin typeface="Rockwell" panose="02060603020205020403" pitchFamily="18" charset="0"/>
                <a:ea typeface="+mn-ea"/>
                <a:cs typeface="+mn-cs"/>
              </a:rPr>
              <a:t>Women are especially vulnerable</a:t>
            </a:r>
          </a:p>
        </p:txBody>
      </p:sp>
      <p:pic>
        <p:nvPicPr>
          <p:cNvPr id="8" name="Picture 7" descr="A picture containing outdoor, person, toy, table&#10;&#10;Description automatically generated">
            <a:extLst>
              <a:ext uri="{FF2B5EF4-FFF2-40B4-BE49-F238E27FC236}">
                <a16:creationId xmlns:a16="http://schemas.microsoft.com/office/drawing/2014/main" id="{E67EED77-1880-4B06-B8D6-9E1BD25C9B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6520" y="1727281"/>
            <a:ext cx="4182452" cy="2621003"/>
          </a:xfrm>
          <a:prstGeom prst="rect">
            <a:avLst/>
          </a:prstGeom>
        </p:spPr>
      </p:pic>
      <p:sp>
        <p:nvSpPr>
          <p:cNvPr id="9" name="Content Placeholder 2">
            <a:extLst>
              <a:ext uri="{FF2B5EF4-FFF2-40B4-BE49-F238E27FC236}">
                <a16:creationId xmlns:a16="http://schemas.microsoft.com/office/drawing/2014/main" id="{0170D89B-6445-450E-BB8A-327B9A903870}"/>
              </a:ext>
            </a:extLst>
          </p:cNvPr>
          <p:cNvSpPr txBox="1">
            <a:spLocks/>
          </p:cNvSpPr>
          <p:nvPr/>
        </p:nvSpPr>
        <p:spPr>
          <a:xfrm>
            <a:off x="457201" y="1248078"/>
            <a:ext cx="7335376" cy="2913753"/>
          </a:xfrm>
          <a:prstGeom prst="rect">
            <a:avLst/>
          </a:prstGeom>
        </p:spPr>
        <p:txBody>
          <a:bodyPr vert="horz" lIns="91440" tIns="45720" rIns="91440" bIns="45720" rtlCol="0" anchor="t" anchorCtr="0">
            <a:noAutofit/>
          </a:bodyPr>
          <a:lst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itchFamily="34" charset="0"/>
              <a:buNone/>
              <a:tabLst/>
              <a:defRPr/>
            </a:pPr>
            <a:r>
              <a:rPr kumimoji="0" lang="en-US" sz="2400" b="1"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ea"/>
                <a:cs typeface="Calibri" panose="020F0502020204030204" pitchFamily="34" charset="0"/>
              </a:rPr>
              <a:t>Gendered impacts of COVID-19</a:t>
            </a:r>
          </a:p>
          <a:p>
            <a:pPr marL="457200" marR="0" lvl="0" indent="-457200" algn="l" defTabSz="914400" rtl="0" eaLnBrk="1" fontAlgn="auto" latinLnBrk="0" hangingPunct="1">
              <a:lnSpc>
                <a:spcPct val="100000"/>
              </a:lnSpc>
              <a:spcBef>
                <a:spcPts val="0"/>
              </a:spcBef>
              <a:spcAft>
                <a:spcPts val="1200"/>
              </a:spcAft>
              <a:buClr>
                <a:schemeClr val="tx1">
                  <a:lumMod val="85000"/>
                  <a:lumOff val="15000"/>
                </a:schemeClr>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Health</a:t>
            </a: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ea"/>
                <a:cs typeface="Calibri" panose="020F0502020204030204" pitchFamily="34" charset="0"/>
              </a:rPr>
              <a:t>measures affect women and men differently in developing countries, particularly in rural areas</a:t>
            </a:r>
          </a:p>
          <a:p>
            <a:pPr marL="457200" marR="0" lvl="0" indent="-457200" algn="l" defTabSz="914400" rtl="0" eaLnBrk="1" fontAlgn="auto" latinLnBrk="0" hangingPunct="1">
              <a:lnSpc>
                <a:spcPct val="100000"/>
              </a:lnSpc>
              <a:spcBef>
                <a:spcPts val="0"/>
              </a:spcBef>
              <a:spcAft>
                <a:spcPts val="1200"/>
              </a:spcAft>
              <a:buClr>
                <a:schemeClr val="tx1">
                  <a:lumMod val="85000"/>
                  <a:lumOff val="15000"/>
                </a:schemeClr>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Income shocks</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ea"/>
                <a:cs typeface="Calibri" panose="020F0502020204030204" pitchFamily="34" charset="0"/>
              </a:rPr>
              <a:t>also have gendered impacts</a:t>
            </a:r>
          </a:p>
          <a:p>
            <a:pPr marL="457200" marR="0" lvl="1" indent="-457200" algn="l" defTabSz="914400" rtl="0" eaLnBrk="1" fontAlgn="auto" latinLnBrk="0" hangingPunct="1">
              <a:lnSpc>
                <a:spcPct val="100000"/>
              </a:lnSpc>
              <a:spcBef>
                <a:spcPts val="0"/>
              </a:spcBef>
              <a:spcAft>
                <a:spcPts val="1200"/>
              </a:spcAft>
              <a:buClr>
                <a:schemeClr val="tx1">
                  <a:lumMod val="85000"/>
                  <a:lumOff val="15000"/>
                </a:schemeClr>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ea"/>
                <a:cs typeface="Calibri" panose="020F0502020204030204" pitchFamily="34" charset="0"/>
              </a:rPr>
              <a:t>Impact on women’s </a:t>
            </a: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empowerment</a:t>
            </a: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ea"/>
                <a:cs typeface="Calibri" panose="020F0502020204030204" pitchFamily="34" charset="0"/>
              </a:rPr>
              <a:t>and children’s </a:t>
            </a: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schooling</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ea"/>
                <a:cs typeface="Calibri" panose="020F0502020204030204" pitchFamily="34" charset="0"/>
              </a:rPr>
              <a:t>could affect female labor force participation in the next generation, also violence-related services</a:t>
            </a:r>
          </a:p>
        </p:txBody>
      </p:sp>
      <p:sp>
        <p:nvSpPr>
          <p:cNvPr id="10" name="Content Placeholder 2">
            <a:extLst>
              <a:ext uri="{FF2B5EF4-FFF2-40B4-BE49-F238E27FC236}">
                <a16:creationId xmlns:a16="http://schemas.microsoft.com/office/drawing/2014/main" id="{E92D53EB-035E-4AAB-91E6-456BD83F80D5}"/>
              </a:ext>
            </a:extLst>
          </p:cNvPr>
          <p:cNvSpPr txBox="1">
            <a:spLocks/>
          </p:cNvSpPr>
          <p:nvPr/>
        </p:nvSpPr>
        <p:spPr>
          <a:xfrm>
            <a:off x="457201" y="4161831"/>
            <a:ext cx="11451771" cy="2397318"/>
          </a:xfrm>
          <a:prstGeom prst="rect">
            <a:avLst/>
          </a:prstGeom>
        </p:spPr>
        <p:txBody>
          <a:bodyPr vert="horz" lIns="91440" tIns="45720" rIns="91440" bIns="45720" rtlCol="0" anchor="t" anchorCtr="0">
            <a:noAutofit/>
          </a:bodyPr>
          <a:lst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itchFamily="34" charset="0"/>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Gender-sensitive policy responses</a:t>
            </a:r>
          </a:p>
          <a:p>
            <a:pPr marL="457200" marR="0" lvl="0" indent="-457200" algn="l" defTabSz="914400" rtl="0" eaLnBrk="1" fontAlgn="auto" latinLnBrk="0" hangingPunct="1">
              <a:lnSpc>
                <a:spcPct val="100000"/>
              </a:lnSpc>
              <a:spcBef>
                <a:spcPts val="0"/>
              </a:spcBef>
              <a:spcAft>
                <a:spcPts val="1200"/>
              </a:spcAft>
              <a:buClr>
                <a:prstClr val="black">
                  <a:lumMod val="75000"/>
                  <a:lumOff val="25000"/>
                </a:prstClr>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Adapt</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ea"/>
                <a:cs typeface="Calibri" panose="020F0502020204030204" pitchFamily="34" charset="0"/>
              </a:rPr>
              <a:t>existing policies and social protection to account for gender implications</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ea"/>
                <a:cs typeface="Calibri" panose="020F0502020204030204" pitchFamily="34" charset="0"/>
              </a:rPr>
              <a:t>Improve</a:t>
            </a: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program targeting </a:t>
            </a:r>
            <a:r>
              <a:rPr kumimoji="0" lang="en-US" sz="2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ea"/>
                <a:cs typeface="Calibri" panose="020F0502020204030204" pitchFamily="34" charset="0"/>
              </a:rPr>
              <a:t>for women</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ea"/>
                <a:cs typeface="Calibri" panose="020F0502020204030204" pitchFamily="34" charset="0"/>
              </a:rPr>
              <a:t>Utilize accessible </a:t>
            </a: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delivery mechanisms </a:t>
            </a:r>
          </a:p>
          <a:p>
            <a:pPr marL="457200" marR="0" lvl="0" indent="-457200" algn="l" defTabSz="914400" rtl="0" eaLnBrk="1" fontAlgn="auto" latinLnBrk="0" hangingPunct="1">
              <a:lnSpc>
                <a:spcPct val="100000"/>
              </a:lnSpc>
              <a:spcBef>
                <a:spcPts val="0"/>
              </a:spcBef>
              <a:spcAft>
                <a:spcPts val="1200"/>
              </a:spcAft>
              <a:buClr>
                <a:prstClr val="black">
                  <a:lumMod val="75000"/>
                  <a:lumOff val="25000"/>
                </a:prstClr>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Complementary programming </a:t>
            </a:r>
            <a:r>
              <a:rPr kumimoji="0" lang="en-US" sz="2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ea"/>
                <a:cs typeface="Calibri" panose="020F0502020204030204" pitchFamily="34" charset="0"/>
              </a:rPr>
              <a:t>in food and nutrition, water and sanitation, maternal health, etc.</a:t>
            </a:r>
          </a:p>
        </p:txBody>
      </p:sp>
      <p:sp>
        <p:nvSpPr>
          <p:cNvPr id="7" name="Rectangle 6">
            <a:extLst>
              <a:ext uri="{FF2B5EF4-FFF2-40B4-BE49-F238E27FC236}">
                <a16:creationId xmlns:a16="http://schemas.microsoft.com/office/drawing/2014/main" id="{C1C8618B-AD5E-434D-88F2-FBAC36DE59AC}"/>
              </a:ext>
            </a:extLst>
          </p:cNvPr>
          <p:cNvSpPr/>
          <p:nvPr/>
        </p:nvSpPr>
        <p:spPr>
          <a:xfrm>
            <a:off x="7357241" y="6604084"/>
            <a:ext cx="4834759" cy="253916"/>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Source: Quisumbing et al. 2020; Hidrobo et al. 2020.</a:t>
            </a:r>
          </a:p>
        </p:txBody>
      </p:sp>
    </p:spTree>
    <p:extLst>
      <p:ext uri="{BB962C8B-B14F-4D97-AF65-F5344CB8AC3E}">
        <p14:creationId xmlns:p14="http://schemas.microsoft.com/office/powerpoint/2010/main" val="2717231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62A2FFF-93D5-4DC5-A1B0-E4246516727B}"/>
              </a:ext>
            </a:extLst>
          </p:cNvPr>
          <p:cNvSpPr txBox="1"/>
          <p:nvPr/>
        </p:nvSpPr>
        <p:spPr>
          <a:xfrm>
            <a:off x="6437365" y="6568411"/>
            <a:ext cx="5754635" cy="292318"/>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r>
              <a:rPr lang="en-US" dirty="0"/>
              <a:t>Source: Diao and Wang 2020</a:t>
            </a:r>
          </a:p>
        </p:txBody>
      </p:sp>
      <p:graphicFrame>
        <p:nvGraphicFramePr>
          <p:cNvPr id="6" name="Chart 5">
            <a:extLst>
              <a:ext uri="{FF2B5EF4-FFF2-40B4-BE49-F238E27FC236}">
                <a16:creationId xmlns:a16="http://schemas.microsoft.com/office/drawing/2014/main" id="{44BE715B-DD49-4B8D-B2F6-E599F09DC857}"/>
              </a:ext>
            </a:extLst>
          </p:cNvPr>
          <p:cNvGraphicFramePr>
            <a:graphicFrameLocks/>
          </p:cNvGraphicFramePr>
          <p:nvPr/>
        </p:nvGraphicFramePr>
        <p:xfrm>
          <a:off x="764963" y="1731607"/>
          <a:ext cx="10422043" cy="489207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3896B714-451D-4E5F-93E3-E1DA0BA69094}"/>
              </a:ext>
            </a:extLst>
          </p:cNvPr>
          <p:cNvSpPr>
            <a:spLocks noGrp="1"/>
          </p:cNvSpPr>
          <p:nvPr>
            <p:ph type="title" idx="4294967295"/>
          </p:nvPr>
        </p:nvSpPr>
        <p:spPr>
          <a:xfrm>
            <a:off x="380840" y="248505"/>
            <a:ext cx="11190288" cy="968375"/>
          </a:xfrm>
        </p:spPr>
        <p:txBody>
          <a:bodyPr/>
          <a:lstStyle/>
          <a:p>
            <a:pPr algn="ctr"/>
            <a:r>
              <a:rPr lang="en-US" dirty="0">
                <a:solidFill>
                  <a:schemeClr val="tx1"/>
                </a:solidFill>
                <a:latin typeface="Rockwell" panose="02060603020205020403" pitchFamily="18" charset="0"/>
                <a:ea typeface="Lato Black" panose="020F0502020204030203" pitchFamily="34" charset="0"/>
                <a:cs typeface="Lato Black" panose="020F0502020204030203" pitchFamily="34" charset="0"/>
              </a:rPr>
              <a:t>Income declines and gender effects of COVID-19 </a:t>
            </a:r>
            <a:br>
              <a:rPr lang="en-US" dirty="0">
                <a:solidFill>
                  <a:schemeClr val="tx1"/>
                </a:solidFill>
                <a:latin typeface="Rockwell" panose="02060603020205020403" pitchFamily="18" charset="0"/>
                <a:ea typeface="Lato Black" panose="020F0502020204030203" pitchFamily="34" charset="0"/>
                <a:cs typeface="Lato Black" panose="020F0502020204030203" pitchFamily="34" charset="0"/>
              </a:rPr>
            </a:br>
            <a:r>
              <a:rPr lang="en-US" b="0" dirty="0">
                <a:solidFill>
                  <a:schemeClr val="tx1"/>
                </a:solidFill>
                <a:latin typeface="Rockwell" panose="02060603020205020403" pitchFamily="18" charset="0"/>
                <a:ea typeface="Lato Black" panose="020F0502020204030203" pitchFamily="34" charset="0"/>
                <a:cs typeface="Lato Black" panose="020F0502020204030203" pitchFamily="34" charset="0"/>
              </a:rPr>
              <a:t>Impact of fall in remittances in Myanmar </a:t>
            </a:r>
          </a:p>
        </p:txBody>
      </p:sp>
      <p:sp>
        <p:nvSpPr>
          <p:cNvPr id="4" name="Rectangle 3">
            <a:extLst>
              <a:ext uri="{FF2B5EF4-FFF2-40B4-BE49-F238E27FC236}">
                <a16:creationId xmlns:a16="http://schemas.microsoft.com/office/drawing/2014/main" id="{2EC04ED5-A240-4246-857E-4A034B7315C6}"/>
              </a:ext>
            </a:extLst>
          </p:cNvPr>
          <p:cNvSpPr/>
          <p:nvPr/>
        </p:nvSpPr>
        <p:spPr>
          <a:xfrm>
            <a:off x="2237536" y="2085246"/>
            <a:ext cx="7895344" cy="646331"/>
          </a:xfrm>
          <a:prstGeom prst="rect">
            <a:avLst/>
          </a:prstGeom>
          <a:solidFill>
            <a:srgbClr val="FFFFFF"/>
          </a:solidFill>
        </p:spPr>
        <p:txBody>
          <a:bodyPr wrap="square">
            <a:spAutoFit/>
          </a:bodyPr>
          <a:lstStyle/>
          <a:p>
            <a:pPr algn="ctr"/>
            <a:r>
              <a:rPr lang="en-US" b="1" dirty="0">
                <a:solidFill>
                  <a:schemeClr val="tx1">
                    <a:lumMod val="85000"/>
                    <a:lumOff val="15000"/>
                  </a:schemeClr>
                </a:solidFill>
                <a:latin typeface="+mj-lt"/>
                <a:cs typeface="Calibri" panose="020F0502020204030204" pitchFamily="34" charset="0"/>
              </a:rPr>
              <a:t>Income decline (%) due to a 50% international remittance shock and a 30% domestic remittance shock among poor households</a:t>
            </a:r>
          </a:p>
        </p:txBody>
      </p:sp>
    </p:spTree>
    <p:extLst>
      <p:ext uri="{BB962C8B-B14F-4D97-AF65-F5344CB8AC3E}">
        <p14:creationId xmlns:p14="http://schemas.microsoft.com/office/powerpoint/2010/main" val="2877572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62A2FFF-93D5-4DC5-A1B0-E4246516727B}"/>
              </a:ext>
            </a:extLst>
          </p:cNvPr>
          <p:cNvSpPr txBox="1"/>
          <p:nvPr/>
        </p:nvSpPr>
        <p:spPr>
          <a:xfrm>
            <a:off x="6437365" y="6568411"/>
            <a:ext cx="5754635" cy="292318"/>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r>
              <a:rPr lang="en-US" dirty="0"/>
              <a:t>Source: Diao and Wang 2020</a:t>
            </a:r>
          </a:p>
        </p:txBody>
      </p:sp>
      <p:sp>
        <p:nvSpPr>
          <p:cNvPr id="3" name="Title 2">
            <a:extLst>
              <a:ext uri="{FF2B5EF4-FFF2-40B4-BE49-F238E27FC236}">
                <a16:creationId xmlns:a16="http://schemas.microsoft.com/office/drawing/2014/main" id="{3896B714-451D-4E5F-93E3-E1DA0BA69094}"/>
              </a:ext>
            </a:extLst>
          </p:cNvPr>
          <p:cNvSpPr>
            <a:spLocks noGrp="1"/>
          </p:cNvSpPr>
          <p:nvPr>
            <p:ph type="title" idx="4294967295"/>
          </p:nvPr>
        </p:nvSpPr>
        <p:spPr>
          <a:xfrm>
            <a:off x="406240" y="745321"/>
            <a:ext cx="11190288" cy="968375"/>
          </a:xfrm>
        </p:spPr>
        <p:txBody>
          <a:bodyPr/>
          <a:lstStyle/>
          <a:p>
            <a:pPr algn="ctr"/>
            <a:r>
              <a:rPr lang="en-US" dirty="0">
                <a:solidFill>
                  <a:schemeClr val="tx1"/>
                </a:solidFill>
                <a:latin typeface="Rockwell" panose="02060603020205020403" pitchFamily="18" charset="0"/>
              </a:rPr>
              <a:t>COVID-19 and Public Services </a:t>
            </a:r>
            <a:br>
              <a:rPr lang="en-US" dirty="0">
                <a:solidFill>
                  <a:schemeClr val="tx1"/>
                </a:solidFill>
                <a:latin typeface="Rockwell" panose="02060603020205020403" pitchFamily="18" charset="0"/>
              </a:rPr>
            </a:br>
            <a:r>
              <a:rPr lang="en-US" dirty="0">
                <a:solidFill>
                  <a:schemeClr val="tx1"/>
                </a:solidFill>
                <a:latin typeface="Rockwell" panose="02060603020205020403" pitchFamily="18" charset="0"/>
              </a:rPr>
              <a:t>and Food Programs </a:t>
            </a:r>
            <a:br>
              <a:rPr lang="en-US" dirty="0">
                <a:solidFill>
                  <a:schemeClr val="tx1"/>
                </a:solidFill>
                <a:latin typeface="Rockwell" panose="02060603020205020403" pitchFamily="18" charset="0"/>
              </a:rPr>
            </a:br>
            <a:endParaRPr lang="en-US" b="0" dirty="0">
              <a:solidFill>
                <a:schemeClr val="tx1"/>
              </a:solidFill>
              <a:latin typeface="Rockwell" panose="02060603020205020403" pitchFamily="18" charset="0"/>
            </a:endParaRPr>
          </a:p>
        </p:txBody>
      </p:sp>
      <p:graphicFrame>
        <p:nvGraphicFramePr>
          <p:cNvPr id="7" name="Chart 6">
            <a:extLst>
              <a:ext uri="{FF2B5EF4-FFF2-40B4-BE49-F238E27FC236}">
                <a16:creationId xmlns:a16="http://schemas.microsoft.com/office/drawing/2014/main" id="{5FCA0594-801A-40F9-986F-46F35EFBEE98}"/>
              </a:ext>
            </a:extLst>
          </p:cNvPr>
          <p:cNvGraphicFramePr>
            <a:graphicFrameLocks/>
          </p:cNvGraphicFramePr>
          <p:nvPr>
            <p:extLst>
              <p:ext uri="{D42A27DB-BD31-4B8C-83A1-F6EECF244321}">
                <p14:modId xmlns:p14="http://schemas.microsoft.com/office/powerpoint/2010/main" val="1424109988"/>
              </p:ext>
            </p:extLst>
          </p:nvPr>
        </p:nvGraphicFramePr>
        <p:xfrm>
          <a:off x="1930400" y="1786790"/>
          <a:ext cx="8559800" cy="4708526"/>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75E5C72C-E252-4CCF-9E28-B82B6E5C2F72}"/>
              </a:ext>
            </a:extLst>
          </p:cNvPr>
          <p:cNvSpPr/>
          <p:nvPr/>
        </p:nvSpPr>
        <p:spPr>
          <a:xfrm>
            <a:off x="1282700" y="1340789"/>
            <a:ext cx="9537699" cy="372906"/>
          </a:xfrm>
          <a:prstGeom prst="rect">
            <a:avLst/>
          </a:prstGeom>
        </p:spPr>
        <p:txBody>
          <a:bodyPr wrap="square"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000" b="1" dirty="0">
                <a:effectLst/>
                <a:latin typeface="+mj-lt"/>
              </a:rPr>
              <a:t>Changes in Service Utilization Among Mothers in Uttar Pradesh (India) </a:t>
            </a:r>
            <a:endParaRPr kumimoji="0" lang="en-US" sz="2000" b="1" i="0" u="none" strike="noStrike" kern="1200" cap="none" spc="0" normalizeH="0" baseline="0" noProof="0" dirty="0">
              <a:ln>
                <a:noFill/>
              </a:ln>
              <a:effectLst/>
              <a:uLnTx/>
              <a:uFillTx/>
              <a:latin typeface="+mj-lt"/>
              <a:ea typeface="+mn-ea"/>
              <a:cs typeface="Calibri" panose="020F0502020204030204" pitchFamily="34" charset="0"/>
            </a:endParaRPr>
          </a:p>
        </p:txBody>
      </p:sp>
    </p:spTree>
    <p:extLst>
      <p:ext uri="{BB962C8B-B14F-4D97-AF65-F5344CB8AC3E}">
        <p14:creationId xmlns:p14="http://schemas.microsoft.com/office/powerpoint/2010/main" val="1752314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940987-6780-4997-974E-D404ECD44C35}"/>
              </a:ext>
            </a:extLst>
          </p:cNvPr>
          <p:cNvPicPr>
            <a:picLocks noChangeAspect="1"/>
          </p:cNvPicPr>
          <p:nvPr/>
        </p:nvPicPr>
        <p:blipFill rotWithShape="1">
          <a:blip r:embed="rId3"/>
          <a:srcRect t="1606"/>
          <a:stretch/>
        </p:blipFill>
        <p:spPr>
          <a:xfrm>
            <a:off x="615282" y="1933902"/>
            <a:ext cx="5082378" cy="4924097"/>
          </a:xfrm>
          <a:prstGeom prst="rect">
            <a:avLst/>
          </a:prstGeom>
        </p:spPr>
      </p:pic>
      <p:pic>
        <p:nvPicPr>
          <p:cNvPr id="5" name="Picture 4">
            <a:extLst>
              <a:ext uri="{FF2B5EF4-FFF2-40B4-BE49-F238E27FC236}">
                <a16:creationId xmlns:a16="http://schemas.microsoft.com/office/drawing/2014/main" id="{7EFCCD62-FEC3-4CEE-850A-7BB69E82CC21}"/>
              </a:ext>
            </a:extLst>
          </p:cNvPr>
          <p:cNvPicPr>
            <a:picLocks noChangeAspect="1"/>
          </p:cNvPicPr>
          <p:nvPr/>
        </p:nvPicPr>
        <p:blipFill>
          <a:blip r:embed="rId4"/>
          <a:stretch>
            <a:fillRect/>
          </a:stretch>
        </p:blipFill>
        <p:spPr>
          <a:xfrm>
            <a:off x="6662535" y="1853513"/>
            <a:ext cx="4978557" cy="5004487"/>
          </a:xfrm>
          <a:prstGeom prst="rect">
            <a:avLst/>
          </a:prstGeom>
        </p:spPr>
      </p:pic>
      <p:sp>
        <p:nvSpPr>
          <p:cNvPr id="12" name="TextBox 11">
            <a:extLst>
              <a:ext uri="{FF2B5EF4-FFF2-40B4-BE49-F238E27FC236}">
                <a16:creationId xmlns:a16="http://schemas.microsoft.com/office/drawing/2014/main" id="{D62A2FFF-93D5-4DC5-A1B0-E4246516727B}"/>
              </a:ext>
            </a:extLst>
          </p:cNvPr>
          <p:cNvSpPr txBox="1"/>
          <p:nvPr/>
        </p:nvSpPr>
        <p:spPr>
          <a:xfrm>
            <a:off x="6431280" y="6568411"/>
            <a:ext cx="5754635" cy="292318"/>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Source: Fang, Kennedy, and Resnick, 2020.</a:t>
            </a:r>
          </a:p>
        </p:txBody>
      </p:sp>
      <p:sp>
        <p:nvSpPr>
          <p:cNvPr id="2" name="Title 1">
            <a:extLst>
              <a:ext uri="{FF2B5EF4-FFF2-40B4-BE49-F238E27FC236}">
                <a16:creationId xmlns:a16="http://schemas.microsoft.com/office/drawing/2014/main" id="{D0BFF92A-E0FB-483B-92B1-728B28B8479F}"/>
              </a:ext>
            </a:extLst>
          </p:cNvPr>
          <p:cNvSpPr>
            <a:spLocks noGrp="1"/>
          </p:cNvSpPr>
          <p:nvPr>
            <p:ph type="title" idx="4294967295"/>
          </p:nvPr>
        </p:nvSpPr>
        <p:spPr>
          <a:xfrm>
            <a:off x="423128" y="374939"/>
            <a:ext cx="11052175" cy="1325563"/>
          </a:xfrm>
        </p:spPr>
        <p:txBody>
          <a:bodyPr/>
          <a:lstStyle/>
          <a:p>
            <a:pPr algn="ctr"/>
            <a:r>
              <a:rPr lang="en-US" dirty="0">
                <a:solidFill>
                  <a:schemeClr val="tx1"/>
                </a:solidFill>
                <a:latin typeface="Rockwell" panose="02060603020205020403" pitchFamily="18" charset="0"/>
              </a:rPr>
              <a:t>Scaling and sustaining social protection </a:t>
            </a:r>
            <a:br>
              <a:rPr lang="en-US" dirty="0">
                <a:solidFill>
                  <a:schemeClr val="tx1"/>
                </a:solidFill>
                <a:latin typeface="Rockwell" panose="02060603020205020403" pitchFamily="18" charset="0"/>
              </a:rPr>
            </a:br>
            <a:r>
              <a:rPr lang="en-US" sz="3200" b="0" dirty="0">
                <a:solidFill>
                  <a:schemeClr val="tx1"/>
                </a:solidFill>
                <a:latin typeface="Rockwell" panose="02060603020205020403" pitchFamily="18" charset="0"/>
              </a:rPr>
              <a:t>under COVID-19</a:t>
            </a:r>
            <a:br>
              <a:rPr lang="en-US" dirty="0">
                <a:solidFill>
                  <a:schemeClr val="tx1"/>
                </a:solidFill>
                <a:latin typeface="Rockwell" panose="02060603020205020403" pitchFamily="18" charset="0"/>
              </a:rPr>
            </a:br>
            <a:endParaRPr lang="en-US" dirty="0">
              <a:solidFill>
                <a:schemeClr val="tx1"/>
              </a:solidFill>
              <a:latin typeface="Rockwell" panose="02060603020205020403" pitchFamily="18" charset="0"/>
            </a:endParaRPr>
          </a:p>
        </p:txBody>
      </p:sp>
      <p:sp>
        <p:nvSpPr>
          <p:cNvPr id="8" name="Rectangle 7">
            <a:extLst>
              <a:ext uri="{FF2B5EF4-FFF2-40B4-BE49-F238E27FC236}">
                <a16:creationId xmlns:a16="http://schemas.microsoft.com/office/drawing/2014/main" id="{CAE1D8C3-2B0F-4B2F-AE45-461C664F2952}"/>
              </a:ext>
            </a:extLst>
          </p:cNvPr>
          <p:cNvSpPr/>
          <p:nvPr/>
        </p:nvSpPr>
        <p:spPr>
          <a:xfrm>
            <a:off x="363725" y="1419142"/>
            <a:ext cx="558549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Distribution of policy types within social protection</a:t>
            </a:r>
          </a:p>
        </p:txBody>
      </p:sp>
      <p:cxnSp>
        <p:nvCxnSpPr>
          <p:cNvPr id="9" name="Straight Connector 8">
            <a:extLst>
              <a:ext uri="{FF2B5EF4-FFF2-40B4-BE49-F238E27FC236}">
                <a16:creationId xmlns:a16="http://schemas.microsoft.com/office/drawing/2014/main" id="{87050250-3116-476A-AE19-7F335CD98089}"/>
              </a:ext>
            </a:extLst>
          </p:cNvPr>
          <p:cNvCxnSpPr>
            <a:cxnSpLocks/>
          </p:cNvCxnSpPr>
          <p:nvPr/>
        </p:nvCxnSpPr>
        <p:spPr>
          <a:xfrm>
            <a:off x="6122057" y="1703231"/>
            <a:ext cx="0" cy="486518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7E5AA07-B5D0-422B-BD40-5F7FF3B14385}"/>
              </a:ext>
            </a:extLst>
          </p:cNvPr>
          <p:cNvSpPr/>
          <p:nvPr/>
        </p:nvSpPr>
        <p:spPr>
          <a:xfrm>
            <a:off x="6527560" y="1345571"/>
            <a:ext cx="5248505" cy="564001"/>
          </a:xfrm>
          <a:prstGeom prst="rect">
            <a:avLst/>
          </a:prstGeom>
          <a:noFill/>
        </p:spPr>
        <p:txBody>
          <a:bodyPr wrap="squar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Share of social protection policies targeted to specific populations</a:t>
            </a:r>
          </a:p>
        </p:txBody>
      </p:sp>
    </p:spTree>
    <p:extLst>
      <p:ext uri="{BB962C8B-B14F-4D97-AF65-F5344CB8AC3E}">
        <p14:creationId xmlns:p14="http://schemas.microsoft.com/office/powerpoint/2010/main" val="2076664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uilding, yellow, person&#10;&#10;Description automatically generated">
            <a:extLst>
              <a:ext uri="{FF2B5EF4-FFF2-40B4-BE49-F238E27FC236}">
                <a16:creationId xmlns:a16="http://schemas.microsoft.com/office/drawing/2014/main" id="{EFD3E6F1-C0D2-47A9-8BA7-228344672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0402" y="1287546"/>
            <a:ext cx="4526480" cy="3017653"/>
          </a:xfrm>
          <a:prstGeom prst="rect">
            <a:avLst/>
          </a:prstGeom>
        </p:spPr>
      </p:pic>
      <p:sp>
        <p:nvSpPr>
          <p:cNvPr id="12" name="TextBox 11">
            <a:extLst>
              <a:ext uri="{FF2B5EF4-FFF2-40B4-BE49-F238E27FC236}">
                <a16:creationId xmlns:a16="http://schemas.microsoft.com/office/drawing/2014/main" id="{D62A2FFF-93D5-4DC5-A1B0-E4246516727B}"/>
              </a:ext>
            </a:extLst>
          </p:cNvPr>
          <p:cNvSpPr txBox="1"/>
          <p:nvPr/>
        </p:nvSpPr>
        <p:spPr>
          <a:xfrm>
            <a:off x="6431280" y="6568411"/>
            <a:ext cx="5754635" cy="292318"/>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Source: Reardon and Swinnen, 2020.</a:t>
            </a:r>
          </a:p>
        </p:txBody>
      </p:sp>
      <p:sp>
        <p:nvSpPr>
          <p:cNvPr id="6" name="Content Placeholder 2">
            <a:extLst>
              <a:ext uri="{FF2B5EF4-FFF2-40B4-BE49-F238E27FC236}">
                <a16:creationId xmlns:a16="http://schemas.microsoft.com/office/drawing/2014/main" id="{08CC8548-E133-4C0E-849F-2B45006BFD42}"/>
              </a:ext>
            </a:extLst>
          </p:cNvPr>
          <p:cNvSpPr txBox="1">
            <a:spLocks/>
          </p:cNvSpPr>
          <p:nvPr/>
        </p:nvSpPr>
        <p:spPr>
          <a:xfrm>
            <a:off x="435118" y="949708"/>
            <a:ext cx="4156842" cy="5832092"/>
          </a:xfrm>
          <a:prstGeom prst="rect">
            <a:avLst/>
          </a:prstGeom>
          <a:noFill/>
        </p:spPr>
        <p:txBody>
          <a:bodyPr vert="horz" wrap="square" lIns="91440" tIns="45720" rIns="91440" bIns="45720" rtlCol="0">
            <a:noAutofit/>
          </a:bodyPr>
          <a:lst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2400"/>
              </a:spcAft>
              <a:buClr>
                <a:schemeClr val="tx1">
                  <a:lumMod val="85000"/>
                  <a:lumOff val="15000"/>
                </a:schemeClr>
              </a:buClr>
              <a:buSzTx/>
              <a:buFont typeface="Wingdings" panose="05000000000000000000" pitchFamily="2" charset="2"/>
              <a:buChar char="§"/>
              <a:tabLst/>
              <a:defRPr/>
            </a:pPr>
            <a:r>
              <a:rPr kumimoji="0" lang="en-US"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Heterogeneity:</a:t>
            </a:r>
          </a:p>
          <a:p>
            <a:pPr marL="857231" marR="0" lvl="1" indent="-457200" algn="l" defTabSz="914400" rtl="0" eaLnBrk="1" fontAlgn="auto" latinLnBrk="0" hangingPunct="1">
              <a:lnSpc>
                <a:spcPct val="100000"/>
              </a:lnSpc>
              <a:spcBef>
                <a:spcPts val="0"/>
              </a:spcBef>
              <a:spcAft>
                <a:spcPts val="600"/>
              </a:spcAft>
              <a:buClr>
                <a:schemeClr val="tx1">
                  <a:lumMod val="85000"/>
                  <a:lumOff val="15000"/>
                </a:schemeClr>
              </a:buClr>
              <a:buSzTx/>
              <a:buFont typeface="Wingdings" panose="05000000000000000000" pitchFamily="2" charset="2"/>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Global -- local</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857231" marR="0" lvl="1" indent="-457200" algn="l" defTabSz="914400" rtl="0" eaLnBrk="1" fontAlgn="auto" latinLnBrk="0" hangingPunct="1">
              <a:lnSpc>
                <a:spcPct val="100000"/>
              </a:lnSpc>
              <a:spcBef>
                <a:spcPts val="0"/>
              </a:spcBef>
              <a:spcAft>
                <a:spcPts val="600"/>
              </a:spcAft>
              <a:buClr>
                <a:schemeClr val="tx1">
                  <a:lumMod val="85000"/>
                  <a:lumOff val="15000"/>
                </a:schemeClr>
              </a:buClr>
              <a:buSzTx/>
              <a:buFont typeface="Wingdings" panose="05000000000000000000" pitchFamily="2" charset="2"/>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Labor -- capital intensity</a:t>
            </a:r>
          </a:p>
          <a:p>
            <a:pPr marL="857231" marR="0" lvl="1" indent="-457200" algn="l" defTabSz="914400" rtl="0" eaLnBrk="1" fontAlgn="auto" latinLnBrk="0" hangingPunct="1">
              <a:lnSpc>
                <a:spcPct val="100000"/>
              </a:lnSpc>
              <a:spcBef>
                <a:spcPts val="0"/>
              </a:spcBef>
              <a:spcAft>
                <a:spcPts val="600"/>
              </a:spcAft>
              <a:buClr>
                <a:schemeClr val="tx1">
                  <a:lumMod val="85000"/>
                  <a:lumOff val="15000"/>
                </a:schemeClr>
              </a:buClr>
              <a:buSzTx/>
              <a:buFont typeface="Wingdings" panose="05000000000000000000" pitchFamily="2" charset="2"/>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Large -- small-scale</a:t>
            </a:r>
          </a:p>
          <a:p>
            <a:pPr marL="857231" marR="0" lvl="1" indent="-457200" algn="l" defTabSz="914400" rtl="0" eaLnBrk="1" fontAlgn="auto" latinLnBrk="0" hangingPunct="1">
              <a:lnSpc>
                <a:spcPct val="100000"/>
              </a:lnSpc>
              <a:spcBef>
                <a:spcPts val="0"/>
              </a:spcBef>
              <a:spcAft>
                <a:spcPts val="600"/>
              </a:spcAft>
              <a:buClr>
                <a:schemeClr val="tx1">
                  <a:lumMod val="85000"/>
                  <a:lumOff val="15000"/>
                </a:schemeClr>
              </a:buClr>
              <a:buSzTx/>
              <a:buFont typeface="Wingdings" panose="05000000000000000000" pitchFamily="2" charset="2"/>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Short -- long run</a:t>
            </a:r>
          </a:p>
          <a:p>
            <a:pPr marL="857231" marR="0" lvl="1" indent="-457200" algn="l" defTabSz="914400" rtl="0" eaLnBrk="1" fontAlgn="auto" latinLnBrk="0" hangingPunct="1">
              <a:lnSpc>
                <a:spcPct val="100000"/>
              </a:lnSpc>
              <a:spcBef>
                <a:spcPts val="0"/>
              </a:spcBef>
              <a:spcAft>
                <a:spcPts val="2400"/>
              </a:spcAft>
              <a:buClr>
                <a:schemeClr val="tx1">
                  <a:lumMod val="85000"/>
                  <a:lumOff val="15000"/>
                </a:schemeClr>
              </a:buClr>
              <a:buSzTx/>
              <a:buFont typeface="Wingdings" panose="05000000000000000000" pitchFamily="2" charset="2"/>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Staples -- perishables</a:t>
            </a:r>
            <a:endParaRPr kumimoji="0" lang="en-US" sz="2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2400"/>
              </a:spcAft>
              <a:buClr>
                <a:schemeClr val="tx1">
                  <a:lumMod val="85000"/>
                  <a:lumOff val="15000"/>
                </a:schemeClr>
              </a:buClr>
              <a:buSzTx/>
              <a:buFont typeface="Wingdings" panose="05000000000000000000" pitchFamily="2" charset="2"/>
              <a:buChar char="§"/>
              <a:tabLst/>
              <a:defRPr/>
            </a:pPr>
            <a:r>
              <a:rPr kumimoji="0" lang="en-US"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Many innovations</a:t>
            </a:r>
            <a:r>
              <a:rPr kumimoji="0" lang="en-US" sz="2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2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to overcome restrictions</a:t>
            </a:r>
          </a:p>
          <a:p>
            <a:pPr marL="857231" marR="0" lvl="1" indent="-457200" algn="l" defTabSz="914400" rtl="0" eaLnBrk="1" fontAlgn="auto" latinLnBrk="0" hangingPunct="1">
              <a:lnSpc>
                <a:spcPct val="100000"/>
              </a:lnSpc>
              <a:spcBef>
                <a:spcPts val="0"/>
              </a:spcBef>
              <a:spcAft>
                <a:spcPts val="1200"/>
              </a:spcAft>
              <a:buClr>
                <a:schemeClr val="tx1">
                  <a:lumMod val="85000"/>
                  <a:lumOff val="15000"/>
                </a:schemeClr>
              </a:buClr>
              <a:buSzTx/>
              <a:buFont typeface="Wingdings" panose="05000000000000000000" pitchFamily="2" charset="2"/>
              <a:buChar char="§"/>
              <a:tabLst/>
              <a:defRPr/>
            </a:pPr>
            <a:r>
              <a:rPr kumimoji="0" lang="en-US"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E.g. Digital growth </a:t>
            </a:r>
            <a:r>
              <a:rPr kumimoji="0" lang="en-US" sz="2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a:t>
            </a:r>
            <a:br>
              <a:rPr kumimoji="0" lang="en-US" sz="2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br>
            <a:r>
              <a:rPr kumimoji="0" lang="en-US" sz="2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e-commerce &amp; ICT solutions like </a:t>
            </a:r>
            <a:r>
              <a:rPr kumimoji="0" lang="en-US" sz="2200" b="0" i="1"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FoodPanda</a:t>
            </a:r>
            <a:r>
              <a:rPr kumimoji="0" lang="en-US" sz="2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a:t>
            </a:r>
          </a:p>
          <a:p>
            <a:pPr marL="857231" marR="0" lvl="1" indent="-457200" algn="l" defTabSz="914400" rtl="0" eaLnBrk="1" fontAlgn="auto" latinLnBrk="0" hangingPunct="1">
              <a:lnSpc>
                <a:spcPct val="100000"/>
              </a:lnSpc>
              <a:spcBef>
                <a:spcPts val="0"/>
              </a:spcBef>
              <a:spcAft>
                <a:spcPts val="1200"/>
              </a:spcAft>
              <a:buClr>
                <a:schemeClr val="tx1">
                  <a:lumMod val="85000"/>
                  <a:lumOff val="15000"/>
                </a:schemeClr>
              </a:buClr>
              <a:buSzTx/>
              <a:buFont typeface="Wingdings" panose="05000000000000000000" pitchFamily="2" charset="2"/>
              <a:buChar char="§"/>
              <a:tabLst/>
              <a:defRPr/>
            </a:pPr>
            <a:r>
              <a:rPr lang="en-US" sz="2200" dirty="0">
                <a:solidFill>
                  <a:prstClr val="black">
                    <a:lumMod val="85000"/>
                    <a:lumOff val="15000"/>
                  </a:prstClr>
                </a:solidFill>
                <a:latin typeface="Calibri" panose="020F0502020204030204" pitchFamily="34" charset="0"/>
                <a:cs typeface="Calibri" panose="020F0502020204030204" pitchFamily="34" charset="0"/>
              </a:rPr>
              <a:t>Cloud Kitchens, </a:t>
            </a:r>
            <a:r>
              <a:rPr lang="en-US" sz="2200" i="1" dirty="0" err="1">
                <a:solidFill>
                  <a:prstClr val="black">
                    <a:lumMod val="85000"/>
                    <a:lumOff val="15000"/>
                  </a:prstClr>
                </a:solidFill>
                <a:latin typeface="Calibri" panose="020F0502020204030204" pitchFamily="34" charset="0"/>
                <a:cs typeface="Calibri" panose="020F0502020204030204" pitchFamily="34" charset="0"/>
              </a:rPr>
              <a:t>Meituan</a:t>
            </a:r>
            <a:endParaRPr kumimoji="0" lang="en-US" sz="2200" b="0" i="1"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2400"/>
              </a:spcAft>
              <a:buClr>
                <a:schemeClr val="tx1">
                  <a:lumMod val="85000"/>
                  <a:lumOff val="15000"/>
                </a:schemeClr>
              </a:buClr>
              <a:buSzTx/>
              <a:buNone/>
              <a:tabLst/>
              <a:defRPr/>
            </a:pPr>
            <a:endParaRPr kumimoji="0" lang="en-US" sz="2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p:txBody>
      </p:sp>
      <p:pic>
        <p:nvPicPr>
          <p:cNvPr id="3" name="Picture 2" descr="Two people sitting in front of a computer&#10;&#10;Description automatically generated">
            <a:extLst>
              <a:ext uri="{FF2B5EF4-FFF2-40B4-BE49-F238E27FC236}">
                <a16:creationId xmlns:a16="http://schemas.microsoft.com/office/drawing/2014/main" id="{B51F5FCD-1100-4E11-8FCE-48F4AB133F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2561" y="3429000"/>
            <a:ext cx="4526480" cy="3017653"/>
          </a:xfrm>
          <a:prstGeom prst="rect">
            <a:avLst/>
          </a:prstGeom>
        </p:spPr>
      </p:pic>
      <p:sp>
        <p:nvSpPr>
          <p:cNvPr id="2" name="Title 1">
            <a:extLst>
              <a:ext uri="{FF2B5EF4-FFF2-40B4-BE49-F238E27FC236}">
                <a16:creationId xmlns:a16="http://schemas.microsoft.com/office/drawing/2014/main" id="{D0BFF92A-E0FB-483B-92B1-728B28B8479F}"/>
              </a:ext>
            </a:extLst>
          </p:cNvPr>
          <p:cNvSpPr>
            <a:spLocks noGrp="1"/>
          </p:cNvSpPr>
          <p:nvPr>
            <p:ph type="title" idx="4294967295"/>
          </p:nvPr>
        </p:nvSpPr>
        <p:spPr>
          <a:xfrm>
            <a:off x="588963" y="225425"/>
            <a:ext cx="11603037" cy="452438"/>
          </a:xfrm>
        </p:spPr>
        <p:txBody>
          <a:bodyPr/>
          <a:lstStyle/>
          <a:p>
            <a:r>
              <a:rPr lang="en-US" dirty="0">
                <a:solidFill>
                  <a:schemeClr val="tx1"/>
                </a:solidFill>
                <a:latin typeface="Rockwell" panose="02060603020205020403" pitchFamily="18" charset="0"/>
              </a:rPr>
              <a:t>Restructuring supply chains and food systems</a:t>
            </a:r>
          </a:p>
        </p:txBody>
      </p:sp>
      <p:sp>
        <p:nvSpPr>
          <p:cNvPr id="9" name="TextBox 8">
            <a:extLst>
              <a:ext uri="{FF2B5EF4-FFF2-40B4-BE49-F238E27FC236}">
                <a16:creationId xmlns:a16="http://schemas.microsoft.com/office/drawing/2014/main" id="{11F8AE8A-0BB2-4FC5-B277-84A9FC7AF18A}"/>
              </a:ext>
            </a:extLst>
          </p:cNvPr>
          <p:cNvSpPr txBox="1"/>
          <p:nvPr/>
        </p:nvSpPr>
        <p:spPr>
          <a:xfrm>
            <a:off x="6002247" y="4475354"/>
            <a:ext cx="5754635" cy="292318"/>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Source: Reuters, 2020.</a:t>
            </a:r>
          </a:p>
        </p:txBody>
      </p:sp>
    </p:spTree>
    <p:extLst>
      <p:ext uri="{BB962C8B-B14F-4D97-AF65-F5344CB8AC3E}">
        <p14:creationId xmlns:p14="http://schemas.microsoft.com/office/powerpoint/2010/main" val="3420297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1C786B-8447-4D9B-B4CC-E6AABC01BAEA}"/>
              </a:ext>
            </a:extLst>
          </p:cNvPr>
          <p:cNvPicPr>
            <a:picLocks noChangeAspect="1"/>
          </p:cNvPicPr>
          <p:nvPr/>
        </p:nvPicPr>
        <p:blipFill>
          <a:blip r:embed="rId2"/>
          <a:stretch>
            <a:fillRect/>
          </a:stretch>
        </p:blipFill>
        <p:spPr>
          <a:xfrm>
            <a:off x="633845" y="776287"/>
            <a:ext cx="11253355" cy="5832331"/>
          </a:xfrm>
          <a:prstGeom prst="rect">
            <a:avLst/>
          </a:prstGeom>
        </p:spPr>
      </p:pic>
      <p:sp>
        <p:nvSpPr>
          <p:cNvPr id="3" name="Title 2">
            <a:extLst>
              <a:ext uri="{FF2B5EF4-FFF2-40B4-BE49-F238E27FC236}">
                <a16:creationId xmlns:a16="http://schemas.microsoft.com/office/drawing/2014/main" id="{882FEFE3-D29B-414F-A7A6-CA41F9C94F28}"/>
              </a:ext>
            </a:extLst>
          </p:cNvPr>
          <p:cNvSpPr txBox="1">
            <a:spLocks/>
          </p:cNvSpPr>
          <p:nvPr/>
        </p:nvSpPr>
        <p:spPr>
          <a:xfrm>
            <a:off x="496817" y="105489"/>
            <a:ext cx="9087064" cy="1037511"/>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600" b="1" i="0" kern="1200" baseline="0">
                <a:solidFill>
                  <a:schemeClr val="tx2"/>
                </a:solidFill>
                <a:latin typeface="+mj-lt"/>
                <a:ea typeface="Arial" charset="0"/>
                <a:cs typeface="Arial" charset="0"/>
              </a:defRPr>
            </a:lvl1pPr>
          </a:lstStyle>
          <a:p>
            <a:r>
              <a:rPr lang="en-US" sz="2800" dirty="0">
                <a:solidFill>
                  <a:srgbClr val="FF0000"/>
                </a:solidFill>
              </a:rPr>
              <a:t>CFS</a:t>
            </a:r>
            <a:r>
              <a:rPr lang="en-US" sz="2800" dirty="0">
                <a:solidFill>
                  <a:schemeClr val="tx1"/>
                </a:solidFill>
              </a:rPr>
              <a:t> : Sustainable Food Systems Framework</a:t>
            </a:r>
          </a:p>
        </p:txBody>
      </p:sp>
      <p:sp>
        <p:nvSpPr>
          <p:cNvPr id="4" name="Rectangle 3">
            <a:extLst>
              <a:ext uri="{FF2B5EF4-FFF2-40B4-BE49-F238E27FC236}">
                <a16:creationId xmlns:a16="http://schemas.microsoft.com/office/drawing/2014/main" id="{CD5E8F46-1213-4A86-AC6D-C6ABC60257D4}"/>
              </a:ext>
            </a:extLst>
          </p:cNvPr>
          <p:cNvSpPr/>
          <p:nvPr/>
        </p:nvSpPr>
        <p:spPr>
          <a:xfrm>
            <a:off x="685800" y="6629400"/>
            <a:ext cx="10817352" cy="123111"/>
          </a:xfrm>
          <a:prstGeom prst="rect">
            <a:avLst/>
          </a:prstGeom>
        </p:spPr>
        <p:txBody>
          <a:bodyPr wrap="square" lIns="0" tIns="0" rIns="0" bIns="0">
            <a:spAutoFit/>
          </a:bodyPr>
          <a:lstStyle/>
          <a:p>
            <a:r>
              <a:rPr lang="en-US" sz="800" b="1" dirty="0"/>
              <a:t>Source:</a:t>
            </a:r>
            <a:r>
              <a:rPr lang="en-US" sz="800" dirty="0"/>
              <a:t> CFS, 2021</a:t>
            </a:r>
            <a:endParaRPr lang="fr-FR" sz="800" dirty="0"/>
          </a:p>
        </p:txBody>
      </p:sp>
    </p:spTree>
    <p:extLst>
      <p:ext uri="{BB962C8B-B14F-4D97-AF65-F5344CB8AC3E}">
        <p14:creationId xmlns:p14="http://schemas.microsoft.com/office/powerpoint/2010/main" val="1697013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62A2FFF-93D5-4DC5-A1B0-E4246516727B}"/>
              </a:ext>
            </a:extLst>
          </p:cNvPr>
          <p:cNvSpPr txBox="1"/>
          <p:nvPr/>
        </p:nvSpPr>
        <p:spPr>
          <a:xfrm>
            <a:off x="6421120" y="6593281"/>
            <a:ext cx="5754635" cy="292318"/>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Source: IFPRI and MSU, 2020</a:t>
            </a:r>
          </a:p>
        </p:txBody>
      </p:sp>
      <p:sp>
        <p:nvSpPr>
          <p:cNvPr id="6" name="Content Placeholder 2">
            <a:extLst>
              <a:ext uri="{FF2B5EF4-FFF2-40B4-BE49-F238E27FC236}">
                <a16:creationId xmlns:a16="http://schemas.microsoft.com/office/drawing/2014/main" id="{2E01AD94-CCEE-4421-9665-B0F7B017B392}"/>
              </a:ext>
            </a:extLst>
          </p:cNvPr>
          <p:cNvSpPr txBox="1">
            <a:spLocks/>
          </p:cNvSpPr>
          <p:nvPr/>
        </p:nvSpPr>
        <p:spPr>
          <a:xfrm>
            <a:off x="8839680" y="2158578"/>
            <a:ext cx="3336075" cy="4580862"/>
          </a:xfrm>
          <a:prstGeom prst="rect">
            <a:avLst/>
          </a:prstGeom>
          <a:noFill/>
        </p:spPr>
        <p:txBody>
          <a:bodyPr vert="horz" wrap="square" lIns="91440" tIns="45720" rIns="91440" bIns="45720" rtlCol="0">
            <a:noAutofit/>
          </a:bodyPr>
          <a:lst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Despite disruptions, </a:t>
            </a: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food supply chains adjusted relatively  well</a:t>
            </a:r>
            <a: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to meet demand</a:t>
            </a:r>
          </a:p>
          <a:p>
            <a:pPr marL="457200" marR="0" lvl="0" indent="-457200" algn="l" defTabSz="914400" rtl="0" eaLnBrk="1" fontAlgn="auto" latinLnBrk="0" hangingPunct="1">
              <a:lnSpc>
                <a:spcPct val="100000"/>
              </a:lnSpc>
              <a:spcBef>
                <a:spcPts val="0"/>
              </a:spcBef>
              <a:spcAft>
                <a:spcPts val="2400"/>
              </a:spcAft>
              <a:buClrTx/>
              <a:buSzTx/>
              <a:buFont typeface="Wingdings" panose="05000000000000000000" pitchFamily="2" charset="2"/>
              <a:buChar char="§"/>
              <a:tabLst/>
              <a:defRPr/>
            </a:pPr>
            <a:endPar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Household income and job loss</a:t>
            </a:r>
            <a: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were most severe impact</a:t>
            </a:r>
          </a:p>
        </p:txBody>
      </p:sp>
      <p:sp>
        <p:nvSpPr>
          <p:cNvPr id="3" name="Title 2">
            <a:extLst>
              <a:ext uri="{FF2B5EF4-FFF2-40B4-BE49-F238E27FC236}">
                <a16:creationId xmlns:a16="http://schemas.microsoft.com/office/drawing/2014/main" id="{98A36EF8-D785-438E-8460-21E709EA6E64}"/>
              </a:ext>
            </a:extLst>
          </p:cNvPr>
          <p:cNvSpPr>
            <a:spLocks noGrp="1"/>
          </p:cNvSpPr>
          <p:nvPr>
            <p:ph type="title" idx="4294967295"/>
          </p:nvPr>
        </p:nvSpPr>
        <p:spPr>
          <a:xfrm>
            <a:off x="457198" y="216230"/>
            <a:ext cx="11876087" cy="1011555"/>
          </a:xfrm>
        </p:spPr>
        <p:txBody>
          <a:bodyPr/>
          <a:lstStyle/>
          <a:p>
            <a:r>
              <a:rPr lang="en-US" dirty="0">
                <a:solidFill>
                  <a:schemeClr val="tx1"/>
                </a:solidFill>
                <a:latin typeface="Rockwell" panose="02060603020205020403" pitchFamily="18" charset="0"/>
              </a:rPr>
              <a:t>Supply disruptions versus income and employment</a:t>
            </a:r>
            <a:br>
              <a:rPr lang="en-US" dirty="0">
                <a:solidFill>
                  <a:schemeClr val="tx1"/>
                </a:solidFill>
                <a:latin typeface="Rockwell" panose="02060603020205020403" pitchFamily="18" charset="0"/>
              </a:rPr>
            </a:br>
            <a:r>
              <a:rPr lang="en-US" b="0" dirty="0">
                <a:solidFill>
                  <a:schemeClr val="tx1"/>
                </a:solidFill>
                <a:latin typeface="Rockwell" panose="02060603020205020403" pitchFamily="18" charset="0"/>
              </a:rPr>
              <a:t>Survey evidence from Myanmar</a:t>
            </a:r>
          </a:p>
        </p:txBody>
      </p:sp>
      <p:pic>
        <p:nvPicPr>
          <p:cNvPr id="5" name="Picture 4">
            <a:extLst>
              <a:ext uri="{FF2B5EF4-FFF2-40B4-BE49-F238E27FC236}">
                <a16:creationId xmlns:a16="http://schemas.microsoft.com/office/drawing/2014/main" id="{75D415B8-387F-4945-B196-7FDCC1E1FD75}"/>
              </a:ext>
            </a:extLst>
          </p:cNvPr>
          <p:cNvPicPr>
            <a:picLocks noChangeAspect="1"/>
          </p:cNvPicPr>
          <p:nvPr/>
        </p:nvPicPr>
        <p:blipFill>
          <a:blip r:embed="rId3"/>
          <a:stretch>
            <a:fillRect/>
          </a:stretch>
        </p:blipFill>
        <p:spPr>
          <a:xfrm>
            <a:off x="457198" y="1474076"/>
            <a:ext cx="8182058" cy="5411523"/>
          </a:xfrm>
          <a:prstGeom prst="rect">
            <a:avLst/>
          </a:prstGeom>
        </p:spPr>
      </p:pic>
      <p:cxnSp>
        <p:nvCxnSpPr>
          <p:cNvPr id="4" name="Straight Arrow Connector 3">
            <a:extLst>
              <a:ext uri="{FF2B5EF4-FFF2-40B4-BE49-F238E27FC236}">
                <a16:creationId xmlns:a16="http://schemas.microsoft.com/office/drawing/2014/main" id="{AA5123A7-2505-445E-91F2-A0043E0E6AE7}"/>
              </a:ext>
            </a:extLst>
          </p:cNvPr>
          <p:cNvCxnSpPr/>
          <p:nvPr/>
        </p:nvCxnSpPr>
        <p:spPr>
          <a:xfrm flipH="1">
            <a:off x="4150912" y="2834640"/>
            <a:ext cx="5038808" cy="2468880"/>
          </a:xfrm>
          <a:prstGeom prst="straightConnector1">
            <a:avLst/>
          </a:prstGeom>
          <a:ln w="19050">
            <a:solidFill>
              <a:srgbClr val="435464"/>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BCB6E47-3C00-40A6-972D-755C7457D9EC}"/>
              </a:ext>
            </a:extLst>
          </p:cNvPr>
          <p:cNvCxnSpPr>
            <a:cxnSpLocks/>
          </p:cNvCxnSpPr>
          <p:nvPr/>
        </p:nvCxnSpPr>
        <p:spPr>
          <a:xfrm flipH="1">
            <a:off x="7760970" y="5163602"/>
            <a:ext cx="1291590" cy="539968"/>
          </a:xfrm>
          <a:prstGeom prst="straightConnector1">
            <a:avLst/>
          </a:prstGeom>
          <a:ln w="19050">
            <a:solidFill>
              <a:srgbClr val="43546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975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A0D5B-816A-42A2-B1C2-9103961AAC2B}"/>
              </a:ext>
            </a:extLst>
          </p:cNvPr>
          <p:cNvSpPr>
            <a:spLocks noGrp="1"/>
          </p:cNvSpPr>
          <p:nvPr>
            <p:ph type="title"/>
          </p:nvPr>
        </p:nvSpPr>
        <p:spPr>
          <a:xfrm>
            <a:off x="901783" y="996"/>
            <a:ext cx="10930710" cy="1216152"/>
          </a:xfrm>
        </p:spPr>
        <p:txBody>
          <a:bodyPr>
            <a:normAutofit/>
          </a:bodyPr>
          <a:lstStyle/>
          <a:p>
            <a:pPr algn="ctr"/>
            <a:r>
              <a:rPr lang="en-US" dirty="0">
                <a:solidFill>
                  <a:schemeClr val="tx1"/>
                </a:solidFill>
                <a:latin typeface="Rockwell" panose="02060603020205020403" pitchFamily="18" charset="0"/>
              </a:rPr>
              <a:t>COVID-19 impacts : Rural vs Urban</a:t>
            </a:r>
          </a:p>
        </p:txBody>
      </p:sp>
      <p:sp>
        <p:nvSpPr>
          <p:cNvPr id="5" name="Text Placeholder 4">
            <a:extLst>
              <a:ext uri="{FF2B5EF4-FFF2-40B4-BE49-F238E27FC236}">
                <a16:creationId xmlns:a16="http://schemas.microsoft.com/office/drawing/2014/main" id="{4537B240-9CCA-47F9-8EF6-6837D1342D31}"/>
              </a:ext>
            </a:extLst>
          </p:cNvPr>
          <p:cNvSpPr>
            <a:spLocks noGrp="1"/>
          </p:cNvSpPr>
          <p:nvPr>
            <p:ph type="body" sz="quarter" idx="11"/>
          </p:nvPr>
        </p:nvSpPr>
        <p:spPr>
          <a:xfrm>
            <a:off x="6096000" y="5257800"/>
            <a:ext cx="2171700" cy="1600200"/>
          </a:xfrm>
        </p:spPr>
        <p:txBody>
          <a:bodyPr/>
          <a:lstStyle/>
          <a:p>
            <a:r>
              <a:rPr lang="en-US" dirty="0"/>
              <a:t>Atul Loke / </a:t>
            </a:r>
            <a:r>
              <a:rPr lang="en-US" dirty="0" err="1"/>
              <a:t>Panos</a:t>
            </a:r>
            <a:r>
              <a:rPr lang="en-US" dirty="0"/>
              <a:t> Pictures</a:t>
            </a:r>
          </a:p>
        </p:txBody>
      </p:sp>
      <p:graphicFrame>
        <p:nvGraphicFramePr>
          <p:cNvPr id="8" name="Content Placeholder 18">
            <a:extLst>
              <a:ext uri="{FF2B5EF4-FFF2-40B4-BE49-F238E27FC236}">
                <a16:creationId xmlns:a16="http://schemas.microsoft.com/office/drawing/2014/main" id="{F1C6E3B1-4618-46BE-8915-0C78B708B969}"/>
              </a:ext>
            </a:extLst>
          </p:cNvPr>
          <p:cNvGraphicFramePr>
            <a:graphicFrameLocks/>
          </p:cNvGraphicFramePr>
          <p:nvPr/>
        </p:nvGraphicFramePr>
        <p:xfrm>
          <a:off x="6160076" y="2171334"/>
          <a:ext cx="5486400" cy="4408183"/>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EEC014DC-3DAF-4081-AAE3-AC31CA4DCE1E}"/>
              </a:ext>
            </a:extLst>
          </p:cNvPr>
          <p:cNvSpPr/>
          <p:nvPr/>
        </p:nvSpPr>
        <p:spPr>
          <a:xfrm>
            <a:off x="545524" y="6649949"/>
            <a:ext cx="10817352" cy="123111"/>
          </a:xfrm>
          <a:prstGeom prst="rect">
            <a:avLst/>
          </a:prstGeom>
        </p:spPr>
        <p:txBody>
          <a:bodyPr wrap="square" lIns="0" tIns="0" rIns="0" bIns="0">
            <a:spAutoFit/>
          </a:bodyPr>
          <a:lstStyle/>
          <a:p>
            <a:r>
              <a:rPr lang="en-US" sz="800" b="1" dirty="0"/>
              <a:t>Source:</a:t>
            </a:r>
            <a:r>
              <a:rPr lang="en-US" sz="800" dirty="0"/>
              <a:t> </a:t>
            </a:r>
            <a:r>
              <a:rPr lang="fr-FR" sz="800" dirty="0" err="1"/>
              <a:t>Amewu</a:t>
            </a:r>
            <a:r>
              <a:rPr lang="fr-FR" sz="800" dirty="0"/>
              <a:t> et al. 2020; Baulch et al. 2020; Diao et al. 2020; </a:t>
            </a:r>
            <a:r>
              <a:rPr lang="fr-FR" sz="800" dirty="0" err="1"/>
              <a:t>Pradesha</a:t>
            </a:r>
            <a:r>
              <a:rPr lang="fr-FR" sz="800" dirty="0"/>
              <a:t> et al. 2020; Thurlow, 2020.</a:t>
            </a:r>
            <a:endParaRPr lang="en-US" sz="800" dirty="0"/>
          </a:p>
        </p:txBody>
      </p:sp>
      <p:graphicFrame>
        <p:nvGraphicFramePr>
          <p:cNvPr id="7" name="Content Placeholder 13">
            <a:extLst>
              <a:ext uri="{FF2B5EF4-FFF2-40B4-BE49-F238E27FC236}">
                <a16:creationId xmlns:a16="http://schemas.microsoft.com/office/drawing/2014/main" id="{EFE644F8-4B87-48D9-9C31-F02D57ECA8CC}"/>
              </a:ext>
            </a:extLst>
          </p:cNvPr>
          <p:cNvGraphicFramePr>
            <a:graphicFrameLocks noGrp="1"/>
          </p:cNvGraphicFramePr>
          <p:nvPr>
            <p:ph sz="half" idx="1"/>
          </p:nvPr>
        </p:nvGraphicFramePr>
        <p:xfrm>
          <a:off x="102024" y="1182499"/>
          <a:ext cx="5929901" cy="5502099"/>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Straight Arrow Connector 3">
            <a:extLst>
              <a:ext uri="{FF2B5EF4-FFF2-40B4-BE49-F238E27FC236}">
                <a16:creationId xmlns:a16="http://schemas.microsoft.com/office/drawing/2014/main" id="{3DAB09CF-1619-4808-8E3B-C9BC3B6035D7}"/>
              </a:ext>
            </a:extLst>
          </p:cNvPr>
          <p:cNvCxnSpPr>
            <a:cxnSpLocks/>
          </p:cNvCxnSpPr>
          <p:nvPr/>
        </p:nvCxnSpPr>
        <p:spPr>
          <a:xfrm flipH="1" flipV="1">
            <a:off x="3276600" y="3085735"/>
            <a:ext cx="3905250" cy="143732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76C295-6C93-4F26-AAFF-8FE20CAA1580}"/>
              </a:ext>
            </a:extLst>
          </p:cNvPr>
          <p:cNvCxnSpPr>
            <a:cxnSpLocks/>
          </p:cNvCxnSpPr>
          <p:nvPr/>
        </p:nvCxnSpPr>
        <p:spPr>
          <a:xfrm flipH="1" flipV="1">
            <a:off x="5511800" y="5257800"/>
            <a:ext cx="2044700" cy="189759"/>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40D5F2-AB60-4906-9164-4725A7B2FA5C}"/>
              </a:ext>
            </a:extLst>
          </p:cNvPr>
          <p:cNvCxnSpPr>
            <a:cxnSpLocks/>
          </p:cNvCxnSpPr>
          <p:nvPr/>
        </p:nvCxnSpPr>
        <p:spPr>
          <a:xfrm>
            <a:off x="6101846" y="2685889"/>
            <a:ext cx="0" cy="367434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19A762D-3AF4-4133-B2D8-18B615ACEF4F}"/>
              </a:ext>
            </a:extLst>
          </p:cNvPr>
          <p:cNvCxnSpPr>
            <a:cxnSpLocks/>
          </p:cNvCxnSpPr>
          <p:nvPr/>
        </p:nvCxnSpPr>
        <p:spPr>
          <a:xfrm>
            <a:off x="2447193" y="2689540"/>
            <a:ext cx="0" cy="367434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BBA263-F405-4DCC-8578-A668A1CFB635}"/>
              </a:ext>
            </a:extLst>
          </p:cNvPr>
          <p:cNvSpPr txBox="1"/>
          <p:nvPr/>
        </p:nvSpPr>
        <p:spPr>
          <a:xfrm>
            <a:off x="8446076" y="1435652"/>
            <a:ext cx="914400" cy="914400"/>
          </a:xfrm>
          <a:prstGeom prst="rect">
            <a:avLst/>
          </a:prstGeom>
          <a:noFill/>
          <a:ln>
            <a:noFill/>
          </a:ln>
        </p:spPr>
        <p:txBody>
          <a:bodyPr vert="horz" wrap="none" lIns="91440" tIns="45720" rIns="91440" bIns="45720" rtlCol="0" anchor="ctr">
            <a:noAutofit/>
          </a:bodyPr>
          <a:lstStyle/>
          <a:p>
            <a:pPr algn="ctr"/>
            <a:r>
              <a:rPr lang="en-US" sz="2800" b="1" dirty="0">
                <a:solidFill>
                  <a:schemeClr val="accent5"/>
                </a:solidFill>
              </a:rPr>
              <a:t>Increase in Poverty </a:t>
            </a:r>
          </a:p>
          <a:p>
            <a:pPr algn="ctr"/>
            <a:r>
              <a:rPr lang="en-US" sz="2000" dirty="0">
                <a:solidFill>
                  <a:schemeClr val="tx2">
                    <a:lumMod val="50000"/>
                  </a:schemeClr>
                </a:solidFill>
              </a:rPr>
              <a:t>(% points – average per month of lockdown)</a:t>
            </a:r>
          </a:p>
          <a:p>
            <a:endParaRPr lang="en-US" sz="3200" b="1" dirty="0">
              <a:solidFill>
                <a:schemeClr val="tx2">
                  <a:lumMod val="50000"/>
                </a:schemeClr>
              </a:solidFill>
            </a:endParaRPr>
          </a:p>
        </p:txBody>
      </p:sp>
    </p:spTree>
    <p:extLst>
      <p:ext uri="{BB962C8B-B14F-4D97-AF65-F5344CB8AC3E}">
        <p14:creationId xmlns:p14="http://schemas.microsoft.com/office/powerpoint/2010/main" val="3544649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8561" y="320648"/>
            <a:ext cx="118834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Rockwell" panose="02060603020205020403" pitchFamily="18" charset="0"/>
              </a:rPr>
              <a:t>Trade is crucial for food security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Rockwell" panose="02060603020205020403" pitchFamily="18" charset="0"/>
              </a:rPr>
              <a:t>and for dealing with shocks and climate change</a:t>
            </a:r>
            <a:endParaRPr kumimoji="0" lang="en-US" sz="3600" b="1" i="0" u="none" strike="noStrike" kern="1200" cap="none" spc="0" normalizeH="0" baseline="0" noProof="0" dirty="0">
              <a:ln>
                <a:noFill/>
              </a:ln>
              <a:solidFill>
                <a:prstClr val="black"/>
              </a:solidFill>
              <a:effectLst/>
              <a:uLnTx/>
              <a:uFillTx/>
              <a:latin typeface="Rockwell" panose="02060603020205020403" pitchFamily="18" charset="0"/>
              <a:ea typeface="Arial" charset="0"/>
              <a:cs typeface="Arial" charset="0"/>
            </a:endParaRPr>
          </a:p>
        </p:txBody>
      </p:sp>
      <p:sp>
        <p:nvSpPr>
          <p:cNvPr id="9" name="Text Box 6">
            <a:extLst>
              <a:ext uri="{FF2B5EF4-FFF2-40B4-BE49-F238E27FC236}">
                <a16:creationId xmlns:a16="http://schemas.microsoft.com/office/drawing/2014/main" id="{A2B1B83C-ECBA-4938-93AD-68E0EDF5669E}"/>
              </a:ext>
            </a:extLst>
          </p:cNvPr>
          <p:cNvSpPr txBox="1">
            <a:spLocks noChangeArrowheads="1"/>
          </p:cNvSpPr>
          <p:nvPr/>
        </p:nvSpPr>
        <p:spPr bwMode="auto">
          <a:xfrm>
            <a:off x="8803758" y="6646952"/>
            <a:ext cx="3389433" cy="230832"/>
          </a:xfrm>
          <a:prstGeom prst="rect">
            <a:avLst/>
          </a:prstGeom>
          <a:noFill/>
          <a:ln w="9525">
            <a:noFill/>
            <a:miter lim="800000"/>
            <a:headEnd/>
            <a:tailEnd/>
          </a:ln>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900" b="0" i="0" u="none" strike="noStrike" kern="1200" cap="none" spc="0" normalizeH="0" baseline="0" noProof="0" dirty="0">
                <a:ln>
                  <a:noFill/>
                </a:ln>
                <a:solidFill>
                  <a:prstClr val="white">
                    <a:lumMod val="50000"/>
                  </a:prstClr>
                </a:solidFill>
                <a:effectLst/>
                <a:uLnTx/>
                <a:uFillTx/>
                <a:latin typeface="Arial"/>
                <a:ea typeface="+mn-ea"/>
                <a:cs typeface="+mn-cs"/>
              </a:rPr>
              <a:t>Source: </a:t>
            </a:r>
            <a:r>
              <a:rPr kumimoji="0" lang="en-US" sz="900" b="0" i="0" u="none" strike="noStrike" kern="1200" cap="none" spc="0" normalizeH="0" baseline="0" noProof="0" dirty="0" err="1">
                <a:ln>
                  <a:noFill/>
                </a:ln>
                <a:solidFill>
                  <a:prstClr val="white">
                    <a:lumMod val="50000"/>
                  </a:prstClr>
                </a:solidFill>
                <a:effectLst/>
                <a:uLnTx/>
                <a:uFillTx/>
                <a:latin typeface="Arial"/>
                <a:ea typeface="+mn-ea"/>
                <a:cs typeface="+mn-cs"/>
              </a:rPr>
              <a:t>Gouel</a:t>
            </a:r>
            <a:r>
              <a:rPr kumimoji="0" lang="en-US" sz="900" b="0" i="0" u="none" strike="noStrike" kern="1200" cap="none" spc="0" normalizeH="0" baseline="0" noProof="0" dirty="0">
                <a:ln>
                  <a:noFill/>
                </a:ln>
                <a:solidFill>
                  <a:prstClr val="white">
                    <a:lumMod val="50000"/>
                  </a:prstClr>
                </a:solidFill>
                <a:effectLst/>
                <a:uLnTx/>
                <a:uFillTx/>
                <a:latin typeface="Arial"/>
                <a:ea typeface="+mn-ea"/>
                <a:cs typeface="+mn-cs"/>
              </a:rPr>
              <a:t> and Laborde 2018</a:t>
            </a:r>
          </a:p>
        </p:txBody>
      </p:sp>
      <p:pic>
        <p:nvPicPr>
          <p:cNvPr id="17" name="Picture 16">
            <a:extLst>
              <a:ext uri="{FF2B5EF4-FFF2-40B4-BE49-F238E27FC236}">
                <a16:creationId xmlns:a16="http://schemas.microsoft.com/office/drawing/2014/main" id="{39992BBF-6132-495F-AD04-45A77574B9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16" b="4581"/>
          <a:stretch/>
        </p:blipFill>
        <p:spPr>
          <a:xfrm>
            <a:off x="6096000" y="2002037"/>
            <a:ext cx="5847198" cy="3682796"/>
          </a:xfrm>
          <a:prstGeom prst="rect">
            <a:avLst/>
          </a:prstGeom>
        </p:spPr>
      </p:pic>
      <p:sp>
        <p:nvSpPr>
          <p:cNvPr id="7" name="TextBox 6">
            <a:extLst>
              <a:ext uri="{FF2B5EF4-FFF2-40B4-BE49-F238E27FC236}">
                <a16:creationId xmlns:a16="http://schemas.microsoft.com/office/drawing/2014/main" id="{8191DC22-495B-4B84-B5EE-2886276ADDBB}"/>
              </a:ext>
            </a:extLst>
          </p:cNvPr>
          <p:cNvSpPr txBox="1"/>
          <p:nvPr/>
        </p:nvSpPr>
        <p:spPr>
          <a:xfrm>
            <a:off x="376052" y="2002037"/>
            <a:ext cx="5470243" cy="3809890"/>
          </a:xfrm>
          <a:prstGeom prst="rect">
            <a:avLst/>
          </a:prstGeom>
          <a:noFill/>
        </p:spPr>
        <p:txBody>
          <a:bodyPr wrap="square" rtlCol="0">
            <a:noAutofit/>
          </a:bodyPr>
          <a:lstStyle/>
          <a:p>
            <a:pPr marR="0" lvl="0" algn="ctr" defTabSz="914400" rtl="0" eaLnBrk="1" fontAlgn="auto" latinLnBrk="0" hangingPunct="1">
              <a:lnSpc>
                <a:spcPct val="100000"/>
              </a:lnSpc>
              <a:spcBef>
                <a:spcPts val="0"/>
              </a:spcBef>
              <a:spcAft>
                <a:spcPts val="2400"/>
              </a:spcAft>
              <a:buClrTx/>
              <a:buSzTx/>
              <a:tabLst/>
              <a:defRPr/>
            </a:pPr>
            <a:r>
              <a:rPr lang="en-US" sz="2800" b="1" dirty="0">
                <a:solidFill>
                  <a:srgbClr val="C00000"/>
                </a:solidFill>
                <a:latin typeface="Arial"/>
              </a:rPr>
              <a:t>F</a:t>
            </a:r>
            <a:r>
              <a:rPr kumimoji="0" lang="en-US" sz="2800" b="1" i="0" u="none" strike="noStrike" kern="1200" cap="none" spc="0" normalizeH="0" baseline="0" noProof="0" dirty="0" err="1">
                <a:ln>
                  <a:noFill/>
                </a:ln>
                <a:solidFill>
                  <a:srgbClr val="C00000"/>
                </a:solidFill>
                <a:effectLst/>
                <a:uLnTx/>
                <a:uFillTx/>
                <a:latin typeface="Arial"/>
                <a:ea typeface="+mn-ea"/>
                <a:cs typeface="+mn-cs"/>
              </a:rPr>
              <a:t>ood</a:t>
            </a:r>
            <a:r>
              <a:rPr kumimoji="0" lang="en-US" sz="2800" b="1" i="0" u="none" strike="noStrike" kern="1200" cap="none" spc="0" normalizeH="0" baseline="0" noProof="0" dirty="0">
                <a:ln>
                  <a:noFill/>
                </a:ln>
                <a:solidFill>
                  <a:srgbClr val="C00000"/>
                </a:solidFill>
                <a:effectLst/>
                <a:uLnTx/>
                <a:uFillTx/>
                <a:latin typeface="Arial"/>
                <a:ea typeface="+mn-ea"/>
                <a:cs typeface="+mn-cs"/>
              </a:rPr>
              <a:t> and trade policies </a:t>
            </a:r>
            <a:br>
              <a:rPr lang="en-US" sz="2800" b="1" dirty="0">
                <a:solidFill>
                  <a:srgbClr val="C00000"/>
                </a:solidFill>
                <a:latin typeface="Arial"/>
              </a:rPr>
            </a:br>
            <a:r>
              <a:rPr kumimoji="0" lang="en-US" sz="2800" b="1" i="0" u="none" strike="noStrike" kern="1200" cap="none" spc="0" normalizeH="0" baseline="0" noProof="0" dirty="0">
                <a:ln>
                  <a:noFill/>
                </a:ln>
                <a:solidFill>
                  <a:srgbClr val="C00000"/>
                </a:solidFill>
                <a:effectLst/>
                <a:uLnTx/>
                <a:uFillTx/>
                <a:latin typeface="Arial"/>
                <a:ea typeface="+mn-ea"/>
                <a:cs typeface="+mn-cs"/>
              </a:rPr>
              <a:t>need to support </a:t>
            </a:r>
            <a:br>
              <a:rPr kumimoji="0" lang="en-US" sz="2800" b="1" i="0" u="none" strike="noStrike" kern="1200" cap="none" spc="0" normalizeH="0" baseline="0" noProof="0" dirty="0">
                <a:ln>
                  <a:noFill/>
                </a:ln>
                <a:solidFill>
                  <a:srgbClr val="C00000"/>
                </a:solidFill>
                <a:effectLst/>
                <a:uLnTx/>
                <a:uFillTx/>
                <a:latin typeface="Arial"/>
                <a:ea typeface="+mn-ea"/>
                <a:cs typeface="+mn-cs"/>
              </a:rPr>
            </a:br>
            <a:r>
              <a:rPr kumimoji="0" lang="en-US" sz="2800" b="1" i="0" u="none" strike="noStrike" kern="1200" cap="none" spc="0" normalizeH="0" baseline="0" noProof="0" dirty="0">
                <a:ln>
                  <a:noFill/>
                </a:ln>
                <a:solidFill>
                  <a:srgbClr val="C00000"/>
                </a:solidFill>
                <a:effectLst/>
                <a:uLnTx/>
                <a:uFillTx/>
                <a:latin typeface="Arial"/>
                <a:ea typeface="+mn-ea"/>
                <a:cs typeface="+mn-cs"/>
              </a:rPr>
              <a:t>rather than hamper</a:t>
            </a:r>
          </a:p>
        </p:txBody>
      </p:sp>
      <p:pic>
        <p:nvPicPr>
          <p:cNvPr id="8" name="Picture 7" descr="A person standing next to a bicycle&#10;&#10;Description automatically generated">
            <a:extLst>
              <a:ext uri="{FF2B5EF4-FFF2-40B4-BE49-F238E27FC236}">
                <a16:creationId xmlns:a16="http://schemas.microsoft.com/office/drawing/2014/main" id="{C24231D7-9879-4B01-BDEE-DA66DA3120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540"/>
          <a:stretch/>
        </p:blipFill>
        <p:spPr>
          <a:xfrm>
            <a:off x="522805" y="3429000"/>
            <a:ext cx="5323490" cy="4212147"/>
          </a:xfrm>
          <a:prstGeom prst="rect">
            <a:avLst/>
          </a:prstGeom>
        </p:spPr>
      </p:pic>
    </p:spTree>
    <p:extLst>
      <p:ext uri="{BB962C8B-B14F-4D97-AF65-F5344CB8AC3E}">
        <p14:creationId xmlns:p14="http://schemas.microsoft.com/office/powerpoint/2010/main" val="646052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62A2FFF-93D5-4DC5-A1B0-E4246516727B}"/>
              </a:ext>
            </a:extLst>
          </p:cNvPr>
          <p:cNvSpPr txBox="1"/>
          <p:nvPr/>
        </p:nvSpPr>
        <p:spPr>
          <a:xfrm>
            <a:off x="6421120" y="6593281"/>
            <a:ext cx="5754635" cy="292318"/>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Source: Bouet and Laborde, 2020; Resnick 2020</a:t>
            </a:r>
          </a:p>
        </p:txBody>
      </p:sp>
      <p:pic>
        <p:nvPicPr>
          <p:cNvPr id="4" name="Picture 3" descr="A screenshot of a cell phone&#10;&#10;Description automatically generated">
            <a:extLst>
              <a:ext uri="{FF2B5EF4-FFF2-40B4-BE49-F238E27FC236}">
                <a16:creationId xmlns:a16="http://schemas.microsoft.com/office/drawing/2014/main" id="{6E8C39BC-F4F6-4236-BE80-9EF42080A8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607"/>
          <a:stretch/>
        </p:blipFill>
        <p:spPr>
          <a:xfrm>
            <a:off x="387418" y="1490601"/>
            <a:ext cx="5901070" cy="5148651"/>
          </a:xfrm>
          <a:prstGeom prst="rect">
            <a:avLst/>
          </a:prstGeom>
        </p:spPr>
      </p:pic>
      <p:sp>
        <p:nvSpPr>
          <p:cNvPr id="2" name="Content Placeholder 2">
            <a:extLst>
              <a:ext uri="{FF2B5EF4-FFF2-40B4-BE49-F238E27FC236}">
                <a16:creationId xmlns:a16="http://schemas.microsoft.com/office/drawing/2014/main" id="{A79C2DCE-20E8-4989-A96D-0C95C95F1A5F}"/>
              </a:ext>
            </a:extLst>
          </p:cNvPr>
          <p:cNvSpPr txBox="1">
            <a:spLocks/>
          </p:cNvSpPr>
          <p:nvPr/>
        </p:nvSpPr>
        <p:spPr>
          <a:xfrm>
            <a:off x="6290929" y="6135200"/>
            <a:ext cx="5901071" cy="424239"/>
          </a:xfrm>
          <a:prstGeom prst="rect">
            <a:avLst/>
          </a:prstGeom>
          <a:noFill/>
        </p:spPr>
        <p:txBody>
          <a:bodyPr vert="horz" wrap="square" lIns="91440" tIns="45720" rIns="91440" bIns="45720" rtlCol="0">
            <a:noAutofit/>
          </a:bodyPr>
          <a:lst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Tx/>
              <a:buFont typeface="Arial" pitchFamily="34" charset="0"/>
              <a:buNone/>
              <a:tabLst/>
              <a:defRPr/>
            </a:pPr>
            <a:r>
              <a:rPr kumimoji="0" lang="en-US" sz="2400" b="0" i="1"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See: </a:t>
            </a:r>
            <a:r>
              <a:rPr kumimoji="0" lang="en-US" sz="2400" b="1" i="1" u="none" strike="noStrike" kern="1200" cap="none" spc="0" normalizeH="0" baseline="0" noProof="0" dirty="0">
                <a:ln>
                  <a:noFill/>
                </a:ln>
                <a:solidFill>
                  <a:srgbClr val="8850A0"/>
                </a:solidFill>
                <a:effectLst/>
                <a:uLnTx/>
                <a:uFillTx/>
                <a:latin typeface="Calibri" panose="020F0502020204030204" pitchFamily="34" charset="0"/>
                <a:ea typeface="+mn-ea"/>
                <a:cs typeface="Calibri" panose="020F0502020204030204" pitchFamily="34" charset="0"/>
              </a:rPr>
              <a:t>IFPRI’s COVID-19 Policy Response Portal</a:t>
            </a:r>
          </a:p>
        </p:txBody>
      </p:sp>
      <p:sp>
        <p:nvSpPr>
          <p:cNvPr id="6" name="Content Placeholder 2">
            <a:extLst>
              <a:ext uri="{FF2B5EF4-FFF2-40B4-BE49-F238E27FC236}">
                <a16:creationId xmlns:a16="http://schemas.microsoft.com/office/drawing/2014/main" id="{2E01AD94-CCEE-4421-9665-B0F7B017B392}"/>
              </a:ext>
            </a:extLst>
          </p:cNvPr>
          <p:cNvSpPr txBox="1">
            <a:spLocks/>
          </p:cNvSpPr>
          <p:nvPr/>
        </p:nvSpPr>
        <p:spPr>
          <a:xfrm>
            <a:off x="6537211" y="1524442"/>
            <a:ext cx="5522452" cy="4610758"/>
          </a:xfrm>
          <a:prstGeom prst="rect">
            <a:avLst/>
          </a:prstGeom>
          <a:noFill/>
        </p:spPr>
        <p:txBody>
          <a:bodyPr vert="horz" wrap="square" lIns="91440" tIns="45720" rIns="91440" bIns="45720" rtlCol="0">
            <a:noAutofit/>
          </a:bodyPr>
          <a:lst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Rapid response to export restrictions by major global producers: “</a:t>
            </a:r>
            <a:r>
              <a:rPr kumimoji="0" lang="en-US" sz="2000" b="1" i="1"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Trade restrictions are worst possible response to safeguard food security</a:t>
            </a:r>
            <a:r>
              <a:rPr kumimoji="0" lang="en-US" sz="2000" b="1"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a:t>
            </a:r>
          </a:p>
          <a:p>
            <a:pPr marL="857231" marR="0" lvl="1" indent="-457200"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FAO, G20, WTO etc., called for open trade to avoid repeating the problems of 2007-2008—skyrocketing world prices</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Developing country responses vary widely </a:t>
            </a:r>
            <a:r>
              <a:rPr kumimoji="0" lang="en-US" sz="2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in approach and impact</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But </a:t>
            </a:r>
            <a:r>
              <a:rPr kumimoji="0" lang="en-US" sz="22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trade restrictions very widely applied</a:t>
            </a:r>
          </a:p>
        </p:txBody>
      </p:sp>
      <p:sp>
        <p:nvSpPr>
          <p:cNvPr id="3" name="Title 2">
            <a:extLst>
              <a:ext uri="{FF2B5EF4-FFF2-40B4-BE49-F238E27FC236}">
                <a16:creationId xmlns:a16="http://schemas.microsoft.com/office/drawing/2014/main" id="{98A36EF8-D785-438E-8460-21E709EA6E64}"/>
              </a:ext>
            </a:extLst>
          </p:cNvPr>
          <p:cNvSpPr>
            <a:spLocks noGrp="1"/>
          </p:cNvSpPr>
          <p:nvPr>
            <p:ph type="title" idx="4294967295"/>
          </p:nvPr>
        </p:nvSpPr>
        <p:spPr>
          <a:xfrm>
            <a:off x="588963" y="142875"/>
            <a:ext cx="11603037" cy="1325563"/>
          </a:xfrm>
        </p:spPr>
        <p:txBody>
          <a:bodyPr/>
          <a:lstStyle/>
          <a:p>
            <a:r>
              <a:rPr lang="en-US" dirty="0">
                <a:solidFill>
                  <a:schemeClr val="tx1"/>
                </a:solidFill>
                <a:latin typeface="Rockwell" panose="02060603020205020403" pitchFamily="18" charset="0"/>
              </a:rPr>
              <a:t>COVID-19 trade restrictions (int’l and domestic)</a:t>
            </a:r>
            <a:br>
              <a:rPr lang="en-US" dirty="0">
                <a:solidFill>
                  <a:schemeClr val="tx1"/>
                </a:solidFill>
                <a:latin typeface="Rockwell" panose="02060603020205020403" pitchFamily="18" charset="0"/>
              </a:rPr>
            </a:br>
            <a:r>
              <a:rPr lang="en-US" dirty="0">
                <a:solidFill>
                  <a:schemeClr val="tx1"/>
                </a:solidFill>
                <a:latin typeface="Rockwell" panose="02060603020205020403" pitchFamily="18" charset="0"/>
              </a:rPr>
              <a:t>create problems for  developing countries</a:t>
            </a:r>
          </a:p>
        </p:txBody>
      </p:sp>
    </p:spTree>
    <p:extLst>
      <p:ext uri="{BB962C8B-B14F-4D97-AF65-F5344CB8AC3E}">
        <p14:creationId xmlns:p14="http://schemas.microsoft.com/office/powerpoint/2010/main" val="2022713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9780BF-D749-41C8-91B2-173A32815401}"/>
              </a:ext>
            </a:extLst>
          </p:cNvPr>
          <p:cNvSpPr/>
          <p:nvPr/>
        </p:nvSpPr>
        <p:spPr>
          <a:xfrm>
            <a:off x="5535252" y="306638"/>
            <a:ext cx="6364648" cy="364521"/>
          </a:xfrm>
          <a:prstGeom prst="rect">
            <a:avLst/>
          </a:prstGeom>
        </p:spPr>
        <p:txBody>
          <a:bodyPr wrap="square"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400" b="1" dirty="0">
                <a:effectLst/>
                <a:latin typeface="+mj-lt"/>
              </a:rPr>
              <a:t>Agric Producer Support (PSE) in Asia</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uLnTx/>
                <a:uFillTx/>
                <a:latin typeface="+mj-lt"/>
                <a:ea typeface="+mn-ea"/>
                <a:cs typeface="Calibri" panose="020F0502020204030204" pitchFamily="34" charset="0"/>
              </a:rPr>
              <a:t>(% of G</a:t>
            </a:r>
            <a:r>
              <a:rPr lang="en-US" b="1" dirty="0">
                <a:latin typeface="+mj-lt"/>
                <a:cs typeface="Calibri" panose="020F0502020204030204" pitchFamily="34" charset="0"/>
              </a:rPr>
              <a:t>ross Farm Receipts)</a:t>
            </a:r>
            <a:endParaRPr kumimoji="0" lang="en-US" sz="2000" b="1" i="0" u="none" strike="noStrike" kern="1200" cap="none" spc="0" normalizeH="0" baseline="0" noProof="0" dirty="0">
              <a:ln>
                <a:noFill/>
              </a:ln>
              <a:effectLst/>
              <a:uLnTx/>
              <a:uFillTx/>
              <a:latin typeface="+mj-lt"/>
              <a:ea typeface="+mn-ea"/>
              <a:cs typeface="Calibri" panose="020F0502020204030204" pitchFamily="34" charset="0"/>
            </a:endParaRPr>
          </a:p>
        </p:txBody>
      </p:sp>
      <p:sp>
        <p:nvSpPr>
          <p:cNvPr id="5" name="TextBox 4">
            <a:extLst>
              <a:ext uri="{FF2B5EF4-FFF2-40B4-BE49-F238E27FC236}">
                <a16:creationId xmlns:a16="http://schemas.microsoft.com/office/drawing/2014/main" id="{42E226A9-06EA-4CC5-91E1-55BF8E5D657A}"/>
              </a:ext>
            </a:extLst>
          </p:cNvPr>
          <p:cNvSpPr txBox="1"/>
          <p:nvPr/>
        </p:nvSpPr>
        <p:spPr>
          <a:xfrm>
            <a:off x="11113008" y="6551362"/>
            <a:ext cx="1078992" cy="364521"/>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Source: OECD </a:t>
            </a:r>
          </a:p>
        </p:txBody>
      </p:sp>
      <p:sp>
        <p:nvSpPr>
          <p:cNvPr id="7" name="TextBox 6">
            <a:extLst>
              <a:ext uri="{FF2B5EF4-FFF2-40B4-BE49-F238E27FC236}">
                <a16:creationId xmlns:a16="http://schemas.microsoft.com/office/drawing/2014/main" id="{429FB398-AF3E-44DE-9EEC-94D13AA70D61}"/>
              </a:ext>
            </a:extLst>
          </p:cNvPr>
          <p:cNvSpPr txBox="1"/>
          <p:nvPr/>
        </p:nvSpPr>
        <p:spPr>
          <a:xfrm>
            <a:off x="463550" y="296755"/>
            <a:ext cx="4692650" cy="2585323"/>
          </a:xfrm>
          <a:prstGeom prst="rect">
            <a:avLst/>
          </a:prstGeom>
          <a:noFill/>
          <a:ln>
            <a:noFill/>
          </a:ln>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Rockwell" panose="02060603020205020403" pitchFamily="18" charset="0"/>
                <a:ea typeface="Lato Black" panose="020F0502020204030203" pitchFamily="34" charset="0"/>
                <a:cs typeface="Lato Black" panose="020F0502020204030203" pitchFamily="34" charset="0"/>
              </a:rPr>
              <a:t>“Repurposing” agricultural subsidies </a:t>
            </a:r>
            <a:br>
              <a:rPr kumimoji="0" lang="en-US" sz="3600" b="1" i="0" u="none" strike="noStrike" kern="1200" cap="none" spc="0" normalizeH="0" baseline="0" noProof="0" dirty="0">
                <a:ln>
                  <a:noFill/>
                </a:ln>
                <a:solidFill>
                  <a:schemeClr val="tx1"/>
                </a:solidFill>
                <a:effectLst/>
                <a:uLnTx/>
                <a:uFillTx/>
                <a:latin typeface="Rockwell" panose="02060603020205020403" pitchFamily="18" charset="0"/>
                <a:ea typeface="Lato Black" panose="020F0502020204030203" pitchFamily="34" charset="0"/>
                <a:cs typeface="Lato Black" panose="020F0502020204030203" pitchFamily="34" charset="0"/>
              </a:rPr>
            </a:br>
            <a:r>
              <a:rPr kumimoji="0" lang="en-US" sz="3600" b="1" i="0" u="none" strike="noStrike" kern="1200" cap="none" spc="0" normalizeH="0" baseline="0" noProof="0" dirty="0">
                <a:ln>
                  <a:noFill/>
                </a:ln>
                <a:solidFill>
                  <a:schemeClr val="tx1"/>
                </a:solidFill>
                <a:effectLst/>
                <a:uLnTx/>
                <a:uFillTx/>
                <a:latin typeface="Rockwell" panose="02060603020205020403" pitchFamily="18" charset="0"/>
                <a:ea typeface="Lato Black" panose="020F0502020204030203" pitchFamily="34" charset="0"/>
                <a:cs typeface="Lato Black" panose="020F0502020204030203" pitchFamily="34" charset="0"/>
              </a:rPr>
              <a:t>and trade policy – </a:t>
            </a:r>
            <a:r>
              <a:rPr kumimoji="0" lang="en-US" sz="3600" b="1" i="0" u="none" strike="noStrike" kern="1200" cap="none" spc="0" normalizeH="0" baseline="0" noProof="0" dirty="0">
                <a:ln>
                  <a:noFill/>
                </a:ln>
                <a:solidFill>
                  <a:srgbClr val="C00000"/>
                </a:solidFill>
                <a:effectLst/>
                <a:uLnTx/>
                <a:uFillTx/>
                <a:latin typeface="Rockwell" panose="02060603020205020403" pitchFamily="18" charset="0"/>
                <a:ea typeface="Lato Black" panose="020F0502020204030203" pitchFamily="34" charset="0"/>
                <a:cs typeface="Lato Black" panose="020F0502020204030203" pitchFamily="34" charset="0"/>
              </a:rPr>
              <a:t>food system effects  </a:t>
            </a:r>
          </a:p>
        </p:txBody>
      </p:sp>
      <p:sp>
        <p:nvSpPr>
          <p:cNvPr id="8" name="Content Placeholder 2">
            <a:extLst>
              <a:ext uri="{FF2B5EF4-FFF2-40B4-BE49-F238E27FC236}">
                <a16:creationId xmlns:a16="http://schemas.microsoft.com/office/drawing/2014/main" id="{257B64FE-C57F-453D-9886-E45576E3D89A}"/>
              </a:ext>
            </a:extLst>
          </p:cNvPr>
          <p:cNvSpPr txBox="1">
            <a:spLocks/>
          </p:cNvSpPr>
          <p:nvPr/>
        </p:nvSpPr>
        <p:spPr>
          <a:xfrm>
            <a:off x="463550" y="3153908"/>
            <a:ext cx="4565650" cy="4610758"/>
          </a:xfrm>
          <a:prstGeom prst="rect">
            <a:avLst/>
          </a:prstGeom>
          <a:noFill/>
        </p:spPr>
        <p:txBody>
          <a:bodyPr vert="horz" wrap="square" lIns="91440" tIns="45720" rIns="91440" bIns="45720" rtlCol="0">
            <a:noAutofit/>
          </a:bodyPr>
          <a:lst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lang="en-US" sz="2400" dirty="0">
                <a:solidFill>
                  <a:prstClr val="black">
                    <a:lumMod val="85000"/>
                    <a:lumOff val="15000"/>
                  </a:prstClr>
                </a:solidFill>
                <a:cs typeface="Calibri" panose="020F0502020204030204" pitchFamily="34" charset="0"/>
              </a:rPr>
              <a:t>Annual global agricultural supports currently amount to over </a:t>
            </a:r>
            <a:r>
              <a:rPr lang="en-US" sz="2400" b="1" dirty="0">
                <a:solidFill>
                  <a:prstClr val="black">
                    <a:lumMod val="85000"/>
                    <a:lumOff val="15000"/>
                  </a:prstClr>
                </a:solidFill>
                <a:cs typeface="Calibri" panose="020F0502020204030204" pitchFamily="34" charset="0"/>
              </a:rPr>
              <a:t>$700 billion</a:t>
            </a:r>
            <a:endParaRPr kumimoji="0" lang="en-US" sz="2400" b="1" i="0" u="none" strike="noStrike" kern="1200" cap="none" spc="0" normalizeH="0" baseline="0" noProof="0" dirty="0">
              <a:ln>
                <a:noFill/>
              </a:ln>
              <a:solidFill>
                <a:prstClr val="black"/>
              </a:solidFill>
              <a:effectLst/>
              <a:uLnTx/>
              <a:uFillTx/>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lumMod val="85000"/>
                  <a:lumOff val="15000"/>
                </a:prstClr>
              </a:solidFill>
              <a:effectLst/>
              <a:uLnTx/>
              <a:uFillTx/>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ea typeface="+mn-ea"/>
                <a:cs typeface="Calibri" panose="020F0502020204030204" pitchFamily="34" charset="0"/>
              </a:rPr>
              <a:t>Most of these subsidies are market distorting and fail to encourage healthy and sustainable food systems </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endParaRPr lang="en-US" sz="2400" dirty="0">
              <a:solidFill>
                <a:prstClr val="black">
                  <a:lumMod val="85000"/>
                  <a:lumOff val="15000"/>
                </a:prstClr>
              </a:solidFill>
              <a:cs typeface="Calibri" panose="020F0502020204030204" pitchFamily="34" charset="0"/>
            </a:endParaRPr>
          </a:p>
        </p:txBody>
      </p:sp>
      <p:graphicFrame>
        <p:nvGraphicFramePr>
          <p:cNvPr id="9" name="Chart 8">
            <a:extLst>
              <a:ext uri="{FF2B5EF4-FFF2-40B4-BE49-F238E27FC236}">
                <a16:creationId xmlns:a16="http://schemas.microsoft.com/office/drawing/2014/main" id="{55BD3F1A-7EF3-4B02-B2BB-5EB5504D88B7}"/>
              </a:ext>
            </a:extLst>
          </p:cNvPr>
          <p:cNvGraphicFramePr>
            <a:graphicFrameLocks/>
          </p:cNvGraphicFramePr>
          <p:nvPr>
            <p:extLst>
              <p:ext uri="{D42A27DB-BD31-4B8C-83A1-F6EECF244321}">
                <p14:modId xmlns:p14="http://schemas.microsoft.com/office/powerpoint/2010/main" val="3955563885"/>
              </p:ext>
            </p:extLst>
          </p:nvPr>
        </p:nvGraphicFramePr>
        <p:xfrm>
          <a:off x="5156200" y="1346201"/>
          <a:ext cx="6572250" cy="5205162"/>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a:extLst>
              <a:ext uri="{FF2B5EF4-FFF2-40B4-BE49-F238E27FC236}">
                <a16:creationId xmlns:a16="http://schemas.microsoft.com/office/drawing/2014/main" id="{AB64D6E6-88AA-497A-AE7B-1672870D90E9}"/>
              </a:ext>
            </a:extLst>
          </p:cNvPr>
          <p:cNvCxnSpPr>
            <a:cxnSpLocks/>
          </p:cNvCxnSpPr>
          <p:nvPr/>
        </p:nvCxnSpPr>
        <p:spPr>
          <a:xfrm>
            <a:off x="5535252" y="4177451"/>
            <a:ext cx="6364648" cy="0"/>
          </a:xfrm>
          <a:prstGeom prst="line">
            <a:avLst/>
          </a:prstGeom>
          <a:ln>
            <a:prstDash val="lg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4653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016E0E9F-388A-4C2D-B564-B8149734D8C3}"/>
              </a:ext>
            </a:extLst>
          </p:cNvPr>
          <p:cNvSpPr txBox="1">
            <a:spLocks/>
          </p:cNvSpPr>
          <p:nvPr/>
        </p:nvSpPr>
        <p:spPr>
          <a:xfrm>
            <a:off x="629068" y="172782"/>
            <a:ext cx="11185534" cy="1037511"/>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600" b="1" i="0" kern="1200" baseline="0">
                <a:solidFill>
                  <a:schemeClr val="tx2"/>
                </a:solidFill>
                <a:latin typeface="+mj-lt"/>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Rockwell" panose="02060603020205020403" pitchFamily="18" charset="0"/>
              </a:rPr>
              <a:t>“Repurposing” agricultural subsidies </a:t>
            </a:r>
            <a:br>
              <a:rPr kumimoji="0" lang="en-US" b="1" i="0" u="none" strike="noStrike" kern="1200" cap="none" spc="0" normalizeH="0" baseline="0" noProof="0" dirty="0">
                <a:ln>
                  <a:noFill/>
                </a:ln>
                <a:solidFill>
                  <a:schemeClr val="tx1"/>
                </a:solidFill>
                <a:effectLst/>
                <a:uLnTx/>
                <a:uFillTx/>
                <a:latin typeface="Rockwell" panose="02060603020205020403" pitchFamily="18" charset="0"/>
              </a:rPr>
            </a:br>
            <a:r>
              <a:rPr kumimoji="0" lang="en-US" b="1" i="0" u="none" strike="noStrike" kern="1200" cap="none" spc="0" normalizeH="0" baseline="0" noProof="0" dirty="0">
                <a:ln>
                  <a:noFill/>
                </a:ln>
                <a:solidFill>
                  <a:schemeClr val="tx1"/>
                </a:solidFill>
                <a:effectLst/>
                <a:uLnTx/>
                <a:uFillTx/>
                <a:latin typeface="Rockwell" panose="02060603020205020403" pitchFamily="18" charset="0"/>
              </a:rPr>
              <a:t>and trade policy </a:t>
            </a:r>
            <a:r>
              <a:rPr kumimoji="0" lang="en-US" sz="3200" b="1" i="0" u="none" strike="noStrike" kern="1200" cap="none" spc="0" normalizeH="0" baseline="0" noProof="0" dirty="0">
                <a:ln>
                  <a:noFill/>
                </a:ln>
                <a:solidFill>
                  <a:schemeClr val="tx1"/>
                </a:solidFill>
                <a:effectLst/>
                <a:uLnTx/>
                <a:uFillTx/>
                <a:latin typeface="Rockwell" panose="02060603020205020403" pitchFamily="18" charset="0"/>
              </a:rPr>
              <a:t>– </a:t>
            </a:r>
            <a:r>
              <a:rPr kumimoji="0" lang="en-US" b="1" i="0" u="none" strike="noStrike" kern="1200" cap="none" spc="0" normalizeH="0" baseline="0" noProof="0" dirty="0">
                <a:ln>
                  <a:noFill/>
                </a:ln>
                <a:solidFill>
                  <a:srgbClr val="C00000"/>
                </a:solidFill>
                <a:effectLst/>
                <a:uLnTx/>
                <a:uFillTx/>
                <a:latin typeface="Rockwell" panose="02060603020205020403" pitchFamily="18" charset="0"/>
              </a:rPr>
              <a:t>food system effects  </a:t>
            </a:r>
          </a:p>
        </p:txBody>
      </p:sp>
      <p:sp>
        <p:nvSpPr>
          <p:cNvPr id="24" name="TextBox 23">
            <a:extLst>
              <a:ext uri="{FF2B5EF4-FFF2-40B4-BE49-F238E27FC236}">
                <a16:creationId xmlns:a16="http://schemas.microsoft.com/office/drawing/2014/main" id="{BF6CABBC-ED8D-4359-80B2-3486258BFC2B}"/>
              </a:ext>
            </a:extLst>
          </p:cNvPr>
          <p:cNvSpPr txBox="1"/>
          <p:nvPr/>
        </p:nvSpPr>
        <p:spPr>
          <a:xfrm>
            <a:off x="6221835" y="6529692"/>
            <a:ext cx="5754635" cy="439250"/>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Source: IFPRI and World Bank  (2021)</a:t>
            </a:r>
          </a:p>
        </p:txBody>
      </p:sp>
      <p:grpSp>
        <p:nvGrpSpPr>
          <p:cNvPr id="5" name="Group 4">
            <a:extLst>
              <a:ext uri="{FF2B5EF4-FFF2-40B4-BE49-F238E27FC236}">
                <a16:creationId xmlns:a16="http://schemas.microsoft.com/office/drawing/2014/main" id="{A9A7A544-3A28-40EF-98EE-3DAED5F0CB13}"/>
              </a:ext>
            </a:extLst>
          </p:cNvPr>
          <p:cNvGrpSpPr/>
          <p:nvPr/>
        </p:nvGrpSpPr>
        <p:grpSpPr>
          <a:xfrm>
            <a:off x="6393714" y="1210293"/>
            <a:ext cx="5076034" cy="5236304"/>
            <a:chOff x="877091" y="1731656"/>
            <a:chExt cx="5076034" cy="4369072"/>
          </a:xfrm>
        </p:grpSpPr>
        <p:grpSp>
          <p:nvGrpSpPr>
            <p:cNvPr id="4" name="Group 3">
              <a:extLst>
                <a:ext uri="{FF2B5EF4-FFF2-40B4-BE49-F238E27FC236}">
                  <a16:creationId xmlns:a16="http://schemas.microsoft.com/office/drawing/2014/main" id="{85446EB6-92F1-4B55-8FD1-AC08AEEAA73C}"/>
                </a:ext>
              </a:extLst>
            </p:cNvPr>
            <p:cNvGrpSpPr/>
            <p:nvPr/>
          </p:nvGrpSpPr>
          <p:grpSpPr>
            <a:xfrm>
              <a:off x="915191" y="2436300"/>
              <a:ext cx="1118692" cy="2985663"/>
              <a:chOff x="915191" y="2436300"/>
              <a:chExt cx="1118692" cy="2985663"/>
            </a:xfrm>
          </p:grpSpPr>
          <p:sp>
            <p:nvSpPr>
              <p:cNvPr id="25" name="TextBox 24">
                <a:extLst>
                  <a:ext uri="{FF2B5EF4-FFF2-40B4-BE49-F238E27FC236}">
                    <a16:creationId xmlns:a16="http://schemas.microsoft.com/office/drawing/2014/main" id="{89AD7969-EC20-4781-A83B-3C5082C99337}"/>
                  </a:ext>
                </a:extLst>
              </p:cNvPr>
              <p:cNvSpPr txBox="1"/>
              <p:nvPr/>
            </p:nvSpPr>
            <p:spPr>
              <a:xfrm>
                <a:off x="1006187" y="2436300"/>
                <a:ext cx="1027696" cy="567074"/>
              </a:xfrm>
              <a:prstGeom prst="rect">
                <a:avLst/>
              </a:prstGeom>
              <a:noFill/>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lumMod val="50000"/>
                      </a:prstClr>
                    </a:solidFill>
                    <a:effectLst/>
                    <a:uLnTx/>
                    <a:uFillTx/>
                    <a:latin typeface="Arial"/>
                    <a:ea typeface="+mn-ea"/>
                    <a:cs typeface="+mn-cs"/>
                  </a:rPr>
                  <a:t>National real income</a:t>
                </a:r>
              </a:p>
            </p:txBody>
          </p:sp>
          <p:sp>
            <p:nvSpPr>
              <p:cNvPr id="26" name="TextBox 25">
                <a:extLst>
                  <a:ext uri="{FF2B5EF4-FFF2-40B4-BE49-F238E27FC236}">
                    <a16:creationId xmlns:a16="http://schemas.microsoft.com/office/drawing/2014/main" id="{20F7C65E-1CCB-449C-A219-F378C1C7858C}"/>
                  </a:ext>
                </a:extLst>
              </p:cNvPr>
              <p:cNvSpPr txBox="1"/>
              <p:nvPr/>
            </p:nvSpPr>
            <p:spPr>
              <a:xfrm>
                <a:off x="915191" y="3055057"/>
                <a:ext cx="1027696" cy="567074"/>
              </a:xfrm>
              <a:prstGeom prst="rect">
                <a:avLst/>
              </a:prstGeom>
              <a:noFill/>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lumMod val="50000"/>
                      </a:prstClr>
                    </a:solidFill>
                    <a:effectLst/>
                    <a:uLnTx/>
                    <a:uFillTx/>
                    <a:latin typeface="Arial"/>
                    <a:ea typeface="+mn-ea"/>
                    <a:cs typeface="+mn-cs"/>
                  </a:rPr>
                  <a:t>Real farm income per workers</a:t>
                </a:r>
              </a:p>
            </p:txBody>
          </p:sp>
          <p:sp>
            <p:nvSpPr>
              <p:cNvPr id="27" name="TextBox 26">
                <a:extLst>
                  <a:ext uri="{FF2B5EF4-FFF2-40B4-BE49-F238E27FC236}">
                    <a16:creationId xmlns:a16="http://schemas.microsoft.com/office/drawing/2014/main" id="{10C17E70-32A4-495A-B31C-7170B1A3B07B}"/>
                  </a:ext>
                </a:extLst>
              </p:cNvPr>
              <p:cNvSpPr txBox="1"/>
              <p:nvPr/>
            </p:nvSpPr>
            <p:spPr>
              <a:xfrm>
                <a:off x="998269" y="3622131"/>
                <a:ext cx="1027696" cy="567074"/>
              </a:xfrm>
              <a:prstGeom prst="rect">
                <a:avLst/>
              </a:prstGeom>
              <a:noFill/>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lumMod val="50000"/>
                      </a:prstClr>
                    </a:solidFill>
                    <a:effectLst/>
                    <a:uLnTx/>
                    <a:uFillTx/>
                    <a:latin typeface="Arial"/>
                    <a:ea typeface="+mn-ea"/>
                    <a:cs typeface="+mn-cs"/>
                  </a:rPr>
                  <a:t>Poverty rate reduction</a:t>
                </a:r>
              </a:p>
            </p:txBody>
          </p:sp>
          <p:sp>
            <p:nvSpPr>
              <p:cNvPr id="28" name="TextBox 27">
                <a:extLst>
                  <a:ext uri="{FF2B5EF4-FFF2-40B4-BE49-F238E27FC236}">
                    <a16:creationId xmlns:a16="http://schemas.microsoft.com/office/drawing/2014/main" id="{0116DA17-C1BE-4348-A326-B875A03D0931}"/>
                  </a:ext>
                </a:extLst>
              </p:cNvPr>
              <p:cNvSpPr txBox="1"/>
              <p:nvPr/>
            </p:nvSpPr>
            <p:spPr>
              <a:xfrm>
                <a:off x="956730" y="4238510"/>
                <a:ext cx="1027696" cy="567074"/>
              </a:xfrm>
              <a:prstGeom prst="rect">
                <a:avLst/>
              </a:prstGeom>
              <a:noFill/>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lumMod val="50000"/>
                      </a:prstClr>
                    </a:solidFill>
                    <a:effectLst/>
                    <a:uLnTx/>
                    <a:uFillTx/>
                    <a:latin typeface="Arial"/>
                    <a:ea typeface="+mn-ea"/>
                    <a:cs typeface="+mn-cs"/>
                  </a:rPr>
                  <a:t>Healthy food prices reduction</a:t>
                </a:r>
              </a:p>
            </p:txBody>
          </p:sp>
          <p:sp>
            <p:nvSpPr>
              <p:cNvPr id="29" name="TextBox 28">
                <a:extLst>
                  <a:ext uri="{FF2B5EF4-FFF2-40B4-BE49-F238E27FC236}">
                    <a16:creationId xmlns:a16="http://schemas.microsoft.com/office/drawing/2014/main" id="{55A4E27F-E36C-4172-8449-97A22850DF04}"/>
                  </a:ext>
                </a:extLst>
              </p:cNvPr>
              <p:cNvSpPr txBox="1"/>
              <p:nvPr/>
            </p:nvSpPr>
            <p:spPr>
              <a:xfrm>
                <a:off x="974183" y="4854889"/>
                <a:ext cx="1027696" cy="567074"/>
              </a:xfrm>
              <a:prstGeom prst="rect">
                <a:avLst/>
              </a:prstGeom>
              <a:noFill/>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lumMod val="50000"/>
                      </a:prstClr>
                    </a:solidFill>
                    <a:effectLst/>
                    <a:uLnTx/>
                    <a:uFillTx/>
                    <a:latin typeface="Arial"/>
                    <a:ea typeface="+mn-ea"/>
                    <a:cs typeface="+mn-cs"/>
                  </a:rPr>
                  <a:t>Emissions reduction</a:t>
                </a:r>
              </a:p>
            </p:txBody>
          </p:sp>
        </p:grpSp>
        <p:sp>
          <p:nvSpPr>
            <p:cNvPr id="30" name="TextBox 29">
              <a:extLst>
                <a:ext uri="{FF2B5EF4-FFF2-40B4-BE49-F238E27FC236}">
                  <a16:creationId xmlns:a16="http://schemas.microsoft.com/office/drawing/2014/main" id="{F9ECA1DB-FB1A-4BD0-B1D0-F5F3145F4101}"/>
                </a:ext>
              </a:extLst>
            </p:cNvPr>
            <p:cNvSpPr txBox="1"/>
            <p:nvPr/>
          </p:nvSpPr>
          <p:spPr>
            <a:xfrm>
              <a:off x="956730" y="5469374"/>
              <a:ext cx="1027696" cy="567074"/>
            </a:xfrm>
            <a:prstGeom prst="rect">
              <a:avLst/>
            </a:prstGeom>
            <a:noFill/>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lumMod val="50000"/>
                    </a:prstClr>
                  </a:solidFill>
                  <a:effectLst/>
                  <a:uLnTx/>
                  <a:uFillTx/>
                  <a:latin typeface="Arial"/>
                  <a:ea typeface="+mn-ea"/>
                  <a:cs typeface="+mn-cs"/>
                </a:rPr>
                <a:t>Agricultural land reduction</a:t>
              </a:r>
            </a:p>
          </p:txBody>
        </p:sp>
        <p:graphicFrame>
          <p:nvGraphicFramePr>
            <p:cNvPr id="20" name="Chart 19">
              <a:extLst>
                <a:ext uri="{FF2B5EF4-FFF2-40B4-BE49-F238E27FC236}">
                  <a16:creationId xmlns:a16="http://schemas.microsoft.com/office/drawing/2014/main" id="{B65CB59E-6AEA-4984-B2D9-DB141FD048BB}"/>
                </a:ext>
              </a:extLst>
            </p:cNvPr>
            <p:cNvGraphicFramePr>
              <a:graphicFrameLocks/>
            </p:cNvGraphicFramePr>
            <p:nvPr/>
          </p:nvGraphicFramePr>
          <p:xfrm>
            <a:off x="877091" y="1731656"/>
            <a:ext cx="5076034" cy="436907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3D9BF273-6B08-4921-89E0-0A8EC78898ED}"/>
                </a:ext>
              </a:extLst>
            </p:cNvPr>
            <p:cNvCxnSpPr/>
            <p:nvPr/>
          </p:nvCxnSpPr>
          <p:spPr>
            <a:xfrm>
              <a:off x="2657475" y="2203460"/>
              <a:ext cx="0" cy="36525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8CEBC78-E6AD-4DC2-A4D5-D0F4694F45C4}"/>
              </a:ext>
            </a:extLst>
          </p:cNvPr>
          <p:cNvGrpSpPr/>
          <p:nvPr/>
        </p:nvGrpSpPr>
        <p:grpSpPr>
          <a:xfrm>
            <a:off x="722252" y="1210293"/>
            <a:ext cx="5076034" cy="5236304"/>
            <a:chOff x="6476817" y="1722131"/>
            <a:chExt cx="5076034" cy="4369072"/>
          </a:xfrm>
        </p:grpSpPr>
        <p:graphicFrame>
          <p:nvGraphicFramePr>
            <p:cNvPr id="21" name="Chart 20">
              <a:extLst>
                <a:ext uri="{FF2B5EF4-FFF2-40B4-BE49-F238E27FC236}">
                  <a16:creationId xmlns:a16="http://schemas.microsoft.com/office/drawing/2014/main" id="{65BCEA47-02E3-4FEB-B4C7-5CCFEF7D8657}"/>
                </a:ext>
              </a:extLst>
            </p:cNvPr>
            <p:cNvGraphicFramePr>
              <a:graphicFrameLocks/>
            </p:cNvGraphicFramePr>
            <p:nvPr/>
          </p:nvGraphicFramePr>
          <p:xfrm>
            <a:off x="6476817" y="1722131"/>
            <a:ext cx="5076034" cy="4369072"/>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F92854FA-FF12-48A0-9C8D-A71394E28F3F}"/>
                </a:ext>
              </a:extLst>
            </p:cNvPr>
            <p:cNvSpPr txBox="1"/>
            <p:nvPr/>
          </p:nvSpPr>
          <p:spPr>
            <a:xfrm>
              <a:off x="6580564" y="2436300"/>
              <a:ext cx="1027696" cy="567074"/>
            </a:xfrm>
            <a:prstGeom prst="rect">
              <a:avLst/>
            </a:prstGeom>
            <a:noFill/>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lumMod val="50000"/>
                    </a:prstClr>
                  </a:solidFill>
                  <a:effectLst/>
                  <a:uLnTx/>
                  <a:uFillTx/>
                  <a:latin typeface="Arial"/>
                  <a:ea typeface="+mn-ea"/>
                  <a:cs typeface="+mn-cs"/>
                </a:rPr>
                <a:t>National real income</a:t>
              </a:r>
            </a:p>
          </p:txBody>
        </p:sp>
        <p:sp>
          <p:nvSpPr>
            <p:cNvPr id="23" name="TextBox 22">
              <a:extLst>
                <a:ext uri="{FF2B5EF4-FFF2-40B4-BE49-F238E27FC236}">
                  <a16:creationId xmlns:a16="http://schemas.microsoft.com/office/drawing/2014/main" id="{132BE158-8FAF-45F2-B757-2255D8F34919}"/>
                </a:ext>
              </a:extLst>
            </p:cNvPr>
            <p:cNvSpPr txBox="1"/>
            <p:nvPr/>
          </p:nvSpPr>
          <p:spPr>
            <a:xfrm>
              <a:off x="6489568" y="3055057"/>
              <a:ext cx="1027696" cy="567074"/>
            </a:xfrm>
            <a:prstGeom prst="rect">
              <a:avLst/>
            </a:prstGeom>
            <a:noFill/>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lumMod val="50000"/>
                    </a:prstClr>
                  </a:solidFill>
                  <a:effectLst/>
                  <a:uLnTx/>
                  <a:uFillTx/>
                  <a:latin typeface="Arial"/>
                  <a:ea typeface="+mn-ea"/>
                  <a:cs typeface="+mn-cs"/>
                </a:rPr>
                <a:t>Real farm income per workers</a:t>
              </a:r>
            </a:p>
          </p:txBody>
        </p:sp>
        <p:sp>
          <p:nvSpPr>
            <p:cNvPr id="37" name="TextBox 36">
              <a:extLst>
                <a:ext uri="{FF2B5EF4-FFF2-40B4-BE49-F238E27FC236}">
                  <a16:creationId xmlns:a16="http://schemas.microsoft.com/office/drawing/2014/main" id="{6213083F-290D-43CD-8DF9-1A3CDAC732F4}"/>
                </a:ext>
              </a:extLst>
            </p:cNvPr>
            <p:cNvSpPr txBox="1"/>
            <p:nvPr/>
          </p:nvSpPr>
          <p:spPr>
            <a:xfrm>
              <a:off x="6572646" y="3622131"/>
              <a:ext cx="1027696" cy="567074"/>
            </a:xfrm>
            <a:prstGeom prst="rect">
              <a:avLst/>
            </a:prstGeom>
            <a:noFill/>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lumMod val="50000"/>
                    </a:prstClr>
                  </a:solidFill>
                  <a:effectLst/>
                  <a:uLnTx/>
                  <a:uFillTx/>
                  <a:latin typeface="Arial"/>
                  <a:ea typeface="+mn-ea"/>
                  <a:cs typeface="+mn-cs"/>
                </a:rPr>
                <a:t>Poverty rate reduction</a:t>
              </a:r>
            </a:p>
          </p:txBody>
        </p:sp>
        <p:sp>
          <p:nvSpPr>
            <p:cNvPr id="38" name="TextBox 37">
              <a:extLst>
                <a:ext uri="{FF2B5EF4-FFF2-40B4-BE49-F238E27FC236}">
                  <a16:creationId xmlns:a16="http://schemas.microsoft.com/office/drawing/2014/main" id="{D8F6E251-389A-46CE-A3C2-168976402CC0}"/>
                </a:ext>
              </a:extLst>
            </p:cNvPr>
            <p:cNvSpPr txBox="1"/>
            <p:nvPr/>
          </p:nvSpPr>
          <p:spPr>
            <a:xfrm>
              <a:off x="6531107" y="4238510"/>
              <a:ext cx="1027696" cy="567074"/>
            </a:xfrm>
            <a:prstGeom prst="rect">
              <a:avLst/>
            </a:prstGeom>
            <a:noFill/>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lumMod val="50000"/>
                    </a:prstClr>
                  </a:solidFill>
                  <a:effectLst/>
                  <a:uLnTx/>
                  <a:uFillTx/>
                  <a:latin typeface="Arial"/>
                  <a:ea typeface="+mn-ea"/>
                  <a:cs typeface="+mn-cs"/>
                </a:rPr>
                <a:t>Healthy food prices reduction</a:t>
              </a:r>
            </a:p>
          </p:txBody>
        </p:sp>
        <p:sp>
          <p:nvSpPr>
            <p:cNvPr id="39" name="TextBox 38">
              <a:extLst>
                <a:ext uri="{FF2B5EF4-FFF2-40B4-BE49-F238E27FC236}">
                  <a16:creationId xmlns:a16="http://schemas.microsoft.com/office/drawing/2014/main" id="{DF609DA5-403B-43BA-AB18-5D85C2548A44}"/>
                </a:ext>
              </a:extLst>
            </p:cNvPr>
            <p:cNvSpPr txBox="1"/>
            <p:nvPr/>
          </p:nvSpPr>
          <p:spPr>
            <a:xfrm>
              <a:off x="6548560" y="4854889"/>
              <a:ext cx="1027696" cy="567074"/>
            </a:xfrm>
            <a:prstGeom prst="rect">
              <a:avLst/>
            </a:prstGeom>
            <a:noFill/>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lumMod val="50000"/>
                    </a:prstClr>
                  </a:solidFill>
                  <a:effectLst/>
                  <a:uLnTx/>
                  <a:uFillTx/>
                  <a:latin typeface="Arial"/>
                  <a:ea typeface="+mn-ea"/>
                  <a:cs typeface="+mn-cs"/>
                </a:rPr>
                <a:t>Emissions reduction</a:t>
              </a:r>
            </a:p>
          </p:txBody>
        </p:sp>
        <p:sp>
          <p:nvSpPr>
            <p:cNvPr id="40" name="TextBox 39">
              <a:extLst>
                <a:ext uri="{FF2B5EF4-FFF2-40B4-BE49-F238E27FC236}">
                  <a16:creationId xmlns:a16="http://schemas.microsoft.com/office/drawing/2014/main" id="{F1B7FB23-5A9D-4955-9010-CB772F001569}"/>
                </a:ext>
              </a:extLst>
            </p:cNvPr>
            <p:cNvSpPr txBox="1"/>
            <p:nvPr/>
          </p:nvSpPr>
          <p:spPr>
            <a:xfrm>
              <a:off x="6548560" y="5469374"/>
              <a:ext cx="1027696" cy="567074"/>
            </a:xfrm>
            <a:prstGeom prst="rect">
              <a:avLst/>
            </a:prstGeom>
            <a:noFill/>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lumMod val="50000"/>
                    </a:prstClr>
                  </a:solidFill>
                  <a:effectLst/>
                  <a:uLnTx/>
                  <a:uFillTx/>
                  <a:latin typeface="Arial"/>
                  <a:ea typeface="+mn-ea"/>
                  <a:cs typeface="+mn-cs"/>
                </a:rPr>
                <a:t>Agricultural land reduction</a:t>
              </a:r>
            </a:p>
          </p:txBody>
        </p:sp>
        <p:cxnSp>
          <p:nvCxnSpPr>
            <p:cNvPr id="41" name="Straight Connector 40">
              <a:extLst>
                <a:ext uri="{FF2B5EF4-FFF2-40B4-BE49-F238E27FC236}">
                  <a16:creationId xmlns:a16="http://schemas.microsoft.com/office/drawing/2014/main" id="{665F6AA6-8401-4437-B619-3C99E0CA532F}"/>
                </a:ext>
              </a:extLst>
            </p:cNvPr>
            <p:cNvCxnSpPr/>
            <p:nvPr/>
          </p:nvCxnSpPr>
          <p:spPr>
            <a:xfrm>
              <a:off x="8259043" y="2203460"/>
              <a:ext cx="0" cy="36525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0ECB79EB-3721-4813-A2D5-915321CB6625}"/>
              </a:ext>
            </a:extLst>
          </p:cNvPr>
          <p:cNvCxnSpPr>
            <a:cxnSpLocks/>
          </p:cNvCxnSpPr>
          <p:nvPr/>
        </p:nvCxnSpPr>
        <p:spPr>
          <a:xfrm>
            <a:off x="6096000" y="1229423"/>
            <a:ext cx="0" cy="5190733"/>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02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6D91C09-EFA6-45BF-A1B1-6C8D44D410A5}"/>
              </a:ext>
            </a:extLst>
          </p:cNvPr>
          <p:cNvGraphicFramePr>
            <a:graphicFrameLocks/>
          </p:cNvGraphicFramePr>
          <p:nvPr/>
        </p:nvGraphicFramePr>
        <p:xfrm>
          <a:off x="5186737" y="2075346"/>
          <a:ext cx="6689558" cy="435259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5C657CDC-012E-4F4A-85C6-CDAE15D41F41}"/>
              </a:ext>
            </a:extLst>
          </p:cNvPr>
          <p:cNvSpPr/>
          <p:nvPr/>
        </p:nvSpPr>
        <p:spPr>
          <a:xfrm>
            <a:off x="5592927" y="1337888"/>
            <a:ext cx="6283368" cy="862494"/>
          </a:xfrm>
          <a:prstGeom prst="rect">
            <a:avLst/>
          </a:prstGeom>
        </p:spPr>
        <p:txBody>
          <a:bodyPr wrap="square"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800" b="1" dirty="0">
                <a:solidFill>
                  <a:srgbClr val="FF0000"/>
                </a:solidFill>
                <a:effectLst/>
                <a:latin typeface="Harding"/>
              </a:rPr>
              <a:t>Effects of different mitigation policies relative to projected environmental impact in 2050 on three environmental domains </a:t>
            </a:r>
            <a:endPar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A065F11F-9CED-432F-B3C1-EB83BE74D2FF}"/>
              </a:ext>
            </a:extLst>
          </p:cNvPr>
          <p:cNvSpPr txBox="1"/>
          <p:nvPr/>
        </p:nvSpPr>
        <p:spPr>
          <a:xfrm>
            <a:off x="6437365" y="6568411"/>
            <a:ext cx="5754635" cy="292318"/>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Source: </a:t>
            </a:r>
            <a:r>
              <a:rPr lang="en-US" dirty="0" err="1">
                <a:solidFill>
                  <a:prstClr val="white">
                    <a:lumMod val="65000"/>
                  </a:prstClr>
                </a:solidFill>
              </a:rPr>
              <a:t>Springmann</a:t>
            </a:r>
            <a:r>
              <a:rPr lang="en-US" dirty="0">
                <a:solidFill>
                  <a:prstClr val="white">
                    <a:lumMod val="65000"/>
                  </a:prstClr>
                </a:solidFill>
              </a:rPr>
              <a:t> et al. 2018</a:t>
            </a:r>
            <a:r>
              <a:rPr kumimoji="0" lang="en-US"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a:t>
            </a:r>
          </a:p>
        </p:txBody>
      </p:sp>
      <p:sp>
        <p:nvSpPr>
          <p:cNvPr id="6" name="Title 2">
            <a:extLst>
              <a:ext uri="{FF2B5EF4-FFF2-40B4-BE49-F238E27FC236}">
                <a16:creationId xmlns:a16="http://schemas.microsoft.com/office/drawing/2014/main" id="{200D5C07-FD0B-4B73-B145-7A0875464EEE}"/>
              </a:ext>
            </a:extLst>
          </p:cNvPr>
          <p:cNvSpPr txBox="1">
            <a:spLocks/>
          </p:cNvSpPr>
          <p:nvPr/>
        </p:nvSpPr>
        <p:spPr>
          <a:xfrm>
            <a:off x="500228" y="-48539"/>
            <a:ext cx="11695183" cy="1386427"/>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600" b="1" i="0" kern="1200" baseline="0">
                <a:solidFill>
                  <a:schemeClr val="tx2"/>
                </a:solidFill>
                <a:latin typeface="+mj-lt"/>
                <a:ea typeface="Arial" charset="0"/>
                <a:cs typeface="Arial" charset="0"/>
              </a:defRPr>
            </a:lvl1pPr>
          </a:lstStyle>
          <a:p>
            <a:r>
              <a:rPr lang="en-US" sz="2800" dirty="0">
                <a:solidFill>
                  <a:schemeClr val="tx1"/>
                </a:solidFill>
                <a:latin typeface="Rockwell" panose="02060603020205020403" pitchFamily="18" charset="0"/>
              </a:rPr>
              <a:t>Transforming food systems will require a combinations of behavior changes, innovations, technologies and policy responses </a:t>
            </a:r>
          </a:p>
        </p:txBody>
      </p:sp>
      <p:sp>
        <p:nvSpPr>
          <p:cNvPr id="7" name="Content Placeholder 2">
            <a:extLst>
              <a:ext uri="{FF2B5EF4-FFF2-40B4-BE49-F238E27FC236}">
                <a16:creationId xmlns:a16="http://schemas.microsoft.com/office/drawing/2014/main" id="{9A448D1E-BF24-4FE6-ACE6-C1086288EB5C}"/>
              </a:ext>
            </a:extLst>
          </p:cNvPr>
          <p:cNvSpPr txBox="1">
            <a:spLocks/>
          </p:cNvSpPr>
          <p:nvPr/>
        </p:nvSpPr>
        <p:spPr>
          <a:xfrm>
            <a:off x="457201" y="1337888"/>
            <a:ext cx="4766126" cy="4758112"/>
          </a:xfrm>
          <a:prstGeom prst="rect">
            <a:avLst/>
          </a:prstGeom>
        </p:spPr>
        <p:txBody>
          <a:bodyPr vert="horz" lIns="91440" tIns="45720" rIns="91440" bIns="45720" rtlCol="0" anchor="t" anchorCtr="0">
            <a:noAutofit/>
          </a:bodyPr>
          <a:lst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itchFamily="34" charset="0"/>
              <a:buNone/>
              <a:tabLst/>
              <a:defRPr/>
            </a:pPr>
            <a:r>
              <a:rPr lang="en-US" sz="2400" b="1" dirty="0">
                <a:solidFill>
                  <a:schemeClr val="tx1">
                    <a:lumMod val="85000"/>
                    <a:lumOff val="15000"/>
                  </a:schemeClr>
                </a:solidFill>
                <a:latin typeface="Calibri" panose="020F0502020204030204" pitchFamily="34" charset="0"/>
                <a:cs typeface="Calibri" panose="020F0502020204030204" pitchFamily="34" charset="0"/>
              </a:rPr>
              <a:t>Examining the impacts of different mitigation strategies</a:t>
            </a:r>
            <a:endParaRPr kumimoji="0" lang="en-US" sz="2400" b="1"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ea"/>
              <a:cs typeface="Calibri" panose="020F0502020204030204" pitchFamily="34" charset="0"/>
            </a:endParaRPr>
          </a:p>
          <a:p>
            <a:pPr marL="457200" lvl="0" indent="-457200" defTabSz="914400">
              <a:spcBef>
                <a:spcPts val="0"/>
              </a:spcBef>
              <a:spcAft>
                <a:spcPts val="1200"/>
              </a:spcAft>
              <a:buClr>
                <a:schemeClr val="tx1">
                  <a:lumMod val="85000"/>
                  <a:lumOff val="15000"/>
                </a:schemeClr>
              </a:buClr>
              <a:buFont typeface="Wingdings" panose="05000000000000000000" pitchFamily="2" charset="2"/>
              <a:buChar char="§"/>
              <a:defRPr/>
            </a:pPr>
            <a:r>
              <a:rPr lang="en-US" sz="2000" b="1" dirty="0">
                <a:latin typeface="Calibri" panose="020F0502020204030204" pitchFamily="34" charset="0"/>
                <a:cs typeface="Calibri" panose="020F0502020204030204" pitchFamily="34" charset="0"/>
              </a:rPr>
              <a:t>Adaptation of diets </a:t>
            </a:r>
            <a:r>
              <a:rPr lang="en-US" sz="2000" dirty="0">
                <a:latin typeface="Calibri" panose="020F0502020204030204" pitchFamily="34" charset="0"/>
                <a:cs typeface="Calibri" panose="020F0502020204030204" pitchFamily="34" charset="0"/>
              </a:rPr>
              <a:t>-- transition away from meat consumption is needed to address GHG emissions</a:t>
            </a:r>
          </a:p>
          <a:p>
            <a:pPr marL="457200" marR="0" lvl="0" indent="-457200" algn="l" defTabSz="914400" rtl="0" eaLnBrk="1" fontAlgn="auto" latinLnBrk="0" hangingPunct="1">
              <a:lnSpc>
                <a:spcPct val="100000"/>
              </a:lnSpc>
              <a:spcBef>
                <a:spcPts val="0"/>
              </a:spcBef>
              <a:spcAft>
                <a:spcPts val="1200"/>
              </a:spcAft>
              <a:buClr>
                <a:schemeClr val="tx1">
                  <a:lumMod val="85000"/>
                  <a:lumOff val="15000"/>
                </a:schemeClr>
              </a:buClr>
              <a:buSzTx/>
              <a:buFont typeface="Wingdings" panose="05000000000000000000" pitchFamily="2" charset="2"/>
              <a:buChar char="§"/>
              <a:tabLst/>
              <a:defRPr/>
            </a:pPr>
            <a:r>
              <a:rPr lang="en-US" sz="2000" b="1" dirty="0">
                <a:latin typeface="Calibri" panose="020F0502020204030204" pitchFamily="34" charset="0"/>
                <a:cs typeface="Calibri" panose="020F0502020204030204" pitchFamily="34" charset="0"/>
              </a:rPr>
              <a:t>Technology and improved resource management </a:t>
            </a:r>
            <a:r>
              <a:rPr lang="en-US" sz="2000" dirty="0">
                <a:latin typeface="Calibri" panose="020F0502020204030204" pitchFamily="34" charset="0"/>
                <a:cs typeface="Calibri" panose="020F0502020204030204" pitchFamily="34" charset="0"/>
              </a:rPr>
              <a:t>and reduce waste are most effective at addressing land and water use</a:t>
            </a:r>
          </a:p>
          <a:p>
            <a:pPr marL="457200" marR="0" lvl="0" indent="-457200" algn="l" defTabSz="914400" rtl="0" eaLnBrk="1" fontAlgn="auto" latinLnBrk="0" hangingPunct="1">
              <a:lnSpc>
                <a:spcPct val="100000"/>
              </a:lnSpc>
              <a:spcBef>
                <a:spcPts val="0"/>
              </a:spcBef>
              <a:spcAft>
                <a:spcPts val="1200"/>
              </a:spcAft>
              <a:buClr>
                <a:schemeClr val="tx1">
                  <a:lumMod val="85000"/>
                  <a:lumOff val="15000"/>
                </a:schemeClr>
              </a:buClr>
              <a:buSzTx/>
              <a:buFont typeface="Wingdings" panose="05000000000000000000" pitchFamily="2" charset="2"/>
              <a:buChar char="§"/>
              <a:tabLst/>
              <a:defRPr/>
            </a:pPr>
            <a:r>
              <a:rPr lang="en-US" sz="2000" b="1" dirty="0">
                <a:latin typeface="Calibri" panose="020F0502020204030204" pitchFamily="34" charset="0"/>
                <a:cs typeface="Calibri" panose="020F0502020204030204" pitchFamily="34" charset="0"/>
              </a:rPr>
              <a:t>Policy reforms </a:t>
            </a:r>
            <a:r>
              <a:rPr lang="en-US" sz="2000" dirty="0">
                <a:latin typeface="Calibri" panose="020F0502020204030204" pitchFamily="34" charset="0"/>
                <a:cs typeface="Calibri" panose="020F0502020204030204" pitchFamily="34" charset="0"/>
              </a:rPr>
              <a:t>-- a combinations of regulatory measures and incentives reduce impacts below current levels </a:t>
            </a:r>
          </a:p>
          <a:p>
            <a:pPr marL="457200" marR="0" lvl="0" indent="-457200" algn="l" defTabSz="914400" rtl="0" eaLnBrk="1" fontAlgn="auto" latinLnBrk="0" hangingPunct="1">
              <a:lnSpc>
                <a:spcPct val="100000"/>
              </a:lnSpc>
              <a:spcBef>
                <a:spcPts val="0"/>
              </a:spcBef>
              <a:spcAft>
                <a:spcPts val="1200"/>
              </a:spcAft>
              <a:buClr>
                <a:schemeClr val="tx1">
                  <a:lumMod val="85000"/>
                  <a:lumOff val="15000"/>
                </a:schemeClr>
              </a:buClr>
              <a:buSzTx/>
              <a:buFont typeface="Wingdings" panose="05000000000000000000" pitchFamily="2" charset="2"/>
              <a:buChar char="§"/>
              <a:tabLst/>
              <a:defRPr/>
            </a:pPr>
            <a:endParaRPr lang="en-US" sz="2000" dirty="0">
              <a:latin typeface="Calibri" panose="020F0502020204030204" pitchFamily="34" charset="0"/>
              <a:cs typeface="Calibri" panose="020F0502020204030204" pitchFamily="34" charset="0"/>
            </a:endParaRPr>
          </a:p>
          <a:p>
            <a:pPr marL="0" indent="0" defTabSz="914400">
              <a:spcBef>
                <a:spcPts val="0"/>
              </a:spcBef>
              <a:spcAft>
                <a:spcPts val="1200"/>
              </a:spcAft>
              <a:buClr>
                <a:schemeClr val="tx1">
                  <a:lumMod val="85000"/>
                  <a:lumOff val="15000"/>
                </a:schemeClr>
              </a:buClr>
              <a:buNone/>
              <a:defRPr/>
            </a:pPr>
            <a:endParaRPr kumimoji="0" lang="en-US" sz="2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defTabSz="914400">
              <a:spcBef>
                <a:spcPts val="0"/>
              </a:spcBef>
              <a:spcAft>
                <a:spcPts val="1200"/>
              </a:spcAft>
              <a:buClr>
                <a:schemeClr val="tx1">
                  <a:lumMod val="85000"/>
                  <a:lumOff val="15000"/>
                </a:schemeClr>
              </a:buClr>
              <a:buFont typeface="Wingdings" panose="05000000000000000000" pitchFamily="2" charset="2"/>
              <a:buChar char="§"/>
              <a:defRPr/>
            </a:pPr>
            <a:endParaRPr kumimoji="0" lang="en-US" sz="20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96379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FPRI and UN Food Systems Summit 2021 | IFPRI : International Food Policy  Research Institute">
            <a:extLst>
              <a:ext uri="{FF2B5EF4-FFF2-40B4-BE49-F238E27FC236}">
                <a16:creationId xmlns:a16="http://schemas.microsoft.com/office/drawing/2014/main" id="{3B4B5820-FF84-4E4C-9884-B7AE83376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867" y="4515488"/>
            <a:ext cx="4657997" cy="29194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2794A8-2D98-422E-B94F-873DD82A9075}"/>
              </a:ext>
            </a:extLst>
          </p:cNvPr>
          <p:cNvSpPr txBox="1"/>
          <p:nvPr/>
        </p:nvSpPr>
        <p:spPr>
          <a:xfrm>
            <a:off x="1488869" y="1595"/>
            <a:ext cx="11331994" cy="952899"/>
          </a:xfrm>
          <a:prstGeom prst="rect">
            <a:avLst/>
          </a:prstGeom>
          <a:noFill/>
        </p:spPr>
        <p:txBody>
          <a:bodyPr vert="horz" wrap="square" lIns="0" tIns="0" rIns="0" bIns="0" rtlCol="0" anchor="ctr" anchorCtr="0">
            <a:noAutofit/>
          </a:bodyPr>
          <a:lstStyle>
            <a:defPPr>
              <a:defRPr lang="ru-RU"/>
            </a:defPPr>
            <a:lvl1pPr algn="ctr">
              <a:lnSpc>
                <a:spcPct val="90000"/>
              </a:lnSpc>
              <a:spcBef>
                <a:spcPct val="0"/>
              </a:spcBef>
              <a:buNone/>
              <a:defRPr sz="3600" b="1">
                <a:latin typeface="Rockwell" panose="02060603020205020403" pitchFamily="18" charset="0"/>
              </a:defRPr>
            </a:lvl1pPr>
          </a:lstStyle>
          <a:p>
            <a:pPr algn="l"/>
            <a:r>
              <a:rPr lang="en-US" dirty="0"/>
              <a:t>A Transformative Moment for Food Systems ?</a:t>
            </a:r>
          </a:p>
        </p:txBody>
      </p:sp>
      <p:pic>
        <p:nvPicPr>
          <p:cNvPr id="1028" name="Picture 4" descr="COP26: What are these climate talks and why are they so important? |  Climate News | Sky News">
            <a:extLst>
              <a:ext uri="{FF2B5EF4-FFF2-40B4-BE49-F238E27FC236}">
                <a16:creationId xmlns:a16="http://schemas.microsoft.com/office/drawing/2014/main" id="{E11BAA17-4AD4-4441-8FA4-509E7681A2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302" y="5145611"/>
            <a:ext cx="2949698" cy="165920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BC7E202-A716-4D43-AAEF-75752E36DDDD}"/>
              </a:ext>
            </a:extLst>
          </p:cNvPr>
          <p:cNvSpPr txBox="1">
            <a:spLocks/>
          </p:cNvSpPr>
          <p:nvPr/>
        </p:nvSpPr>
        <p:spPr>
          <a:xfrm>
            <a:off x="495316" y="954494"/>
            <a:ext cx="6038850" cy="4370911"/>
          </a:xfrm>
          <a:prstGeom prst="rect">
            <a:avLst/>
          </a:prstGeom>
          <a:noFill/>
        </p:spPr>
        <p:txBody>
          <a:bodyPr vert="horz" wrap="square" lIns="91440" tIns="45720" rIns="91440" bIns="45720" rtlCol="0">
            <a:noAutofit/>
          </a:bodyPr>
          <a:lstStyle>
            <a:lvl1pPr marL="228600" indent="-228600" algn="l" defTabSz="914400" rtl="0" eaLnBrk="1" latinLnBrk="0" hangingPunct="1">
              <a:lnSpc>
                <a:spcPct val="100000"/>
              </a:lnSpc>
              <a:spcBef>
                <a:spcPts val="1800"/>
              </a:spcBef>
              <a:buClr>
                <a:schemeClr val="bg2"/>
              </a:buClr>
              <a:buFont typeface="Wingdings" charset="2"/>
              <a:buChar char="§"/>
              <a:defRPr sz="2400" b="0" i="0" kern="1200">
                <a:solidFill>
                  <a:schemeClr val="tx1"/>
                </a:solidFill>
                <a:latin typeface="+mn-lt"/>
                <a:ea typeface="Arial" charset="0"/>
                <a:cs typeface="Arial" charset="0"/>
              </a:defRPr>
            </a:lvl1pPr>
            <a:lvl2pPr marL="457200" indent="-228600" algn="l" defTabSz="914400" rtl="0" eaLnBrk="1" latinLnBrk="0" hangingPunct="1">
              <a:lnSpc>
                <a:spcPct val="100000"/>
              </a:lnSpc>
              <a:spcBef>
                <a:spcPts val="900"/>
              </a:spcBef>
              <a:buClr>
                <a:schemeClr val="accent1"/>
              </a:buClr>
              <a:buFont typeface="Wingdings" panose="05000000000000000000" pitchFamily="2" charset="2"/>
              <a:buChar char="§"/>
              <a:defRPr sz="1800" b="0" i="0" kern="1200">
                <a:solidFill>
                  <a:schemeClr val="tx1"/>
                </a:solidFill>
                <a:latin typeface="+mn-lt"/>
                <a:ea typeface="Arial" charset="0"/>
                <a:cs typeface="Arial" charset="0"/>
              </a:defRPr>
            </a:lvl2pPr>
            <a:lvl3pPr marL="685800" indent="-228600" algn="l" defTabSz="914400" rtl="0" eaLnBrk="1" latinLnBrk="0" hangingPunct="1">
              <a:lnSpc>
                <a:spcPct val="100000"/>
              </a:lnSpc>
              <a:spcBef>
                <a:spcPts val="9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3pPr>
            <a:lvl4pPr marL="914400" indent="-228600" algn="l" defTabSz="914400" rtl="0" eaLnBrk="1" latinLnBrk="0" hangingPunct="1">
              <a:lnSpc>
                <a:spcPct val="100000"/>
              </a:lnSpc>
              <a:spcBef>
                <a:spcPts val="900"/>
              </a:spcBef>
              <a:buFont typeface="Wingdings" panose="05000000000000000000" pitchFamily="2" charset="2"/>
              <a:buChar char="§"/>
              <a:defRPr sz="1800" b="0" i="0" kern="1200">
                <a:solidFill>
                  <a:schemeClr val="tx1"/>
                </a:solidFill>
                <a:latin typeface="+mn-lt"/>
                <a:ea typeface="Arial" charset="0"/>
                <a:cs typeface="Arial" charset="0"/>
              </a:defRPr>
            </a:lvl4pPr>
            <a:lvl5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Bef>
                <a:spcPts val="0"/>
              </a:spcBef>
              <a:spcAft>
                <a:spcPts val="2400"/>
              </a:spcAft>
              <a:buClr>
                <a:schemeClr val="tx1">
                  <a:lumMod val="85000"/>
                  <a:lumOff val="15000"/>
                </a:schemeClr>
              </a:buClr>
              <a:buFont typeface="+mj-lt"/>
              <a:buAutoNum type="arabicPeriod"/>
            </a:pPr>
            <a:r>
              <a:rPr lang="en-US" sz="2600" dirty="0">
                <a:solidFill>
                  <a:schemeClr val="tx1">
                    <a:lumMod val="85000"/>
                    <a:lumOff val="15000"/>
                  </a:schemeClr>
                </a:solidFill>
                <a:latin typeface="Calibri" panose="020F0502020204030204" pitchFamily="34" charset="0"/>
                <a:cs typeface="Calibri" panose="020F0502020204030204" pitchFamily="34" charset="0"/>
              </a:rPr>
              <a:t>Much </a:t>
            </a:r>
            <a:r>
              <a:rPr lang="en-US" sz="2600" b="1" dirty="0">
                <a:solidFill>
                  <a:srgbClr val="C00000"/>
                </a:solidFill>
                <a:latin typeface="Calibri" panose="020F0502020204030204" pitchFamily="34" charset="0"/>
                <a:cs typeface="Calibri" panose="020F0502020204030204" pitchFamily="34" charset="0"/>
              </a:rPr>
              <a:t>creativity and innovation </a:t>
            </a:r>
            <a:r>
              <a:rPr lang="en-US" sz="2600" dirty="0">
                <a:solidFill>
                  <a:schemeClr val="tx1">
                    <a:lumMod val="85000"/>
                    <a:lumOff val="15000"/>
                  </a:schemeClr>
                </a:solidFill>
                <a:latin typeface="Calibri" panose="020F0502020204030204" pitchFamily="34" charset="0"/>
                <a:cs typeface="Calibri" panose="020F0502020204030204" pitchFamily="34" charset="0"/>
              </a:rPr>
              <a:t>in restructuring value chains and food systems and policy</a:t>
            </a:r>
          </a:p>
          <a:p>
            <a:pPr marL="514350" indent="-514350">
              <a:spcBef>
                <a:spcPts val="0"/>
              </a:spcBef>
              <a:spcAft>
                <a:spcPts val="2400"/>
              </a:spcAft>
              <a:buClr>
                <a:schemeClr val="tx1">
                  <a:lumMod val="85000"/>
                  <a:lumOff val="15000"/>
                </a:schemeClr>
              </a:buClr>
              <a:buFont typeface="+mj-lt"/>
              <a:buAutoNum type="arabicPeriod"/>
            </a:pPr>
            <a:r>
              <a:rPr lang="en-US" sz="2600" dirty="0">
                <a:solidFill>
                  <a:schemeClr val="tx1">
                    <a:lumMod val="85000"/>
                    <a:lumOff val="15000"/>
                  </a:schemeClr>
                </a:solidFill>
                <a:latin typeface="Calibri" panose="020F0502020204030204" pitchFamily="34" charset="0"/>
                <a:cs typeface="Calibri" panose="020F0502020204030204" pitchFamily="34" charset="0"/>
              </a:rPr>
              <a:t>From crisis management to </a:t>
            </a:r>
            <a:r>
              <a:rPr lang="en-US" sz="2600" b="1" dirty="0">
                <a:solidFill>
                  <a:srgbClr val="C00000"/>
                </a:solidFill>
                <a:latin typeface="Calibri" panose="020F0502020204030204" pitchFamily="34" charset="0"/>
                <a:cs typeface="Calibri" panose="020F0502020204030204" pitchFamily="34" charset="0"/>
              </a:rPr>
              <a:t>opportunity </a:t>
            </a:r>
            <a:r>
              <a:rPr lang="en-US" sz="2600" dirty="0">
                <a:latin typeface="Calibri" panose="020F0502020204030204" pitchFamily="34" charset="0"/>
                <a:cs typeface="Calibri" panose="020F0502020204030204" pitchFamily="34" charset="0"/>
              </a:rPr>
              <a:t>to create more</a:t>
            </a:r>
            <a:r>
              <a:rPr lang="en-US" sz="2600" b="1" dirty="0">
                <a:solidFill>
                  <a:srgbClr val="C00000"/>
                </a:solidFill>
                <a:latin typeface="Calibri" panose="020F0502020204030204" pitchFamily="34" charset="0"/>
                <a:cs typeface="Calibri" panose="020F0502020204030204" pitchFamily="34" charset="0"/>
              </a:rPr>
              <a:t> resilient </a:t>
            </a:r>
            <a:r>
              <a:rPr lang="en-US" sz="2600" dirty="0">
                <a:latin typeface="Calibri" panose="020F0502020204030204" pitchFamily="34" charset="0"/>
                <a:cs typeface="Calibri" panose="020F0502020204030204" pitchFamily="34" charset="0"/>
              </a:rPr>
              <a:t>and</a:t>
            </a:r>
            <a:r>
              <a:rPr lang="en-US" sz="2600" b="1" dirty="0">
                <a:solidFill>
                  <a:srgbClr val="C00000"/>
                </a:solidFill>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more</a:t>
            </a:r>
            <a:r>
              <a:rPr lang="en-US" sz="2600" b="1" dirty="0">
                <a:solidFill>
                  <a:srgbClr val="C00000"/>
                </a:solidFill>
                <a:latin typeface="Calibri" panose="020F0502020204030204" pitchFamily="34" charset="0"/>
                <a:cs typeface="Calibri" panose="020F0502020204030204" pitchFamily="34" charset="0"/>
              </a:rPr>
              <a:t> sustainable </a:t>
            </a:r>
            <a:r>
              <a:rPr lang="en-US" sz="2600" dirty="0">
                <a:latin typeface="Calibri" panose="020F0502020204030204" pitchFamily="34" charset="0"/>
                <a:cs typeface="Calibri" panose="020F0502020204030204" pitchFamily="34" charset="0"/>
              </a:rPr>
              <a:t>and more </a:t>
            </a:r>
            <a:r>
              <a:rPr lang="en-US" sz="2600" b="1" dirty="0">
                <a:solidFill>
                  <a:srgbClr val="C00000"/>
                </a:solidFill>
                <a:latin typeface="Calibri" panose="020F0502020204030204" pitchFamily="34" charset="0"/>
                <a:cs typeface="Calibri" panose="020F0502020204030204" pitchFamily="34" charset="0"/>
              </a:rPr>
              <a:t>inclusive</a:t>
            </a:r>
            <a:r>
              <a:rPr lang="en-US" sz="2600" dirty="0">
                <a:latin typeface="Calibri" panose="020F0502020204030204" pitchFamily="34" charset="0"/>
                <a:cs typeface="Calibri" panose="020F0502020204030204" pitchFamily="34" charset="0"/>
              </a:rPr>
              <a:t> food systems</a:t>
            </a:r>
          </a:p>
          <a:p>
            <a:pPr marL="514350" indent="-514350">
              <a:spcBef>
                <a:spcPts val="0"/>
              </a:spcBef>
              <a:spcAft>
                <a:spcPts val="2400"/>
              </a:spcAft>
              <a:buClr>
                <a:schemeClr val="tx1">
                  <a:lumMod val="85000"/>
                  <a:lumOff val="15000"/>
                </a:schemeClr>
              </a:buClr>
              <a:buFont typeface="+mj-lt"/>
              <a:buAutoNum type="arabicPeriod"/>
            </a:pPr>
            <a:r>
              <a:rPr lang="en-US" sz="2600" dirty="0">
                <a:latin typeface="Calibri" panose="020F0502020204030204" pitchFamily="34" charset="0"/>
                <a:cs typeface="Calibri" panose="020F0502020204030204" pitchFamily="34" charset="0"/>
              </a:rPr>
              <a:t>Use the opportunity of </a:t>
            </a:r>
            <a:r>
              <a:rPr lang="en-US" sz="2600" b="1" dirty="0">
                <a:solidFill>
                  <a:srgbClr val="C00000"/>
                </a:solidFill>
                <a:latin typeface="Calibri" panose="020F0502020204030204" pitchFamily="34" charset="0"/>
                <a:cs typeface="Calibri" panose="020F0502020204030204" pitchFamily="34" charset="0"/>
              </a:rPr>
              <a:t>economic recovery</a:t>
            </a:r>
            <a:r>
              <a:rPr lang="en-US" sz="2600" dirty="0">
                <a:latin typeface="Calibri" panose="020F0502020204030204" pitchFamily="34" charset="0"/>
                <a:cs typeface="Calibri" panose="020F0502020204030204" pitchFamily="34" charset="0"/>
              </a:rPr>
              <a:t> and of the </a:t>
            </a:r>
            <a:r>
              <a:rPr lang="en-US" sz="2600" b="1" dirty="0">
                <a:solidFill>
                  <a:srgbClr val="C00000"/>
                </a:solidFill>
                <a:latin typeface="Calibri" panose="020F0502020204030204" pitchFamily="34" charset="0"/>
                <a:cs typeface="Calibri" panose="020F0502020204030204" pitchFamily="34" charset="0"/>
              </a:rPr>
              <a:t>2021 Global Summits</a:t>
            </a:r>
            <a:endParaRPr lang="en-US" sz="2600" b="1" dirty="0">
              <a:solidFill>
                <a:srgbClr val="C00000"/>
              </a:solidFill>
            </a:endParaRPr>
          </a:p>
          <a:p>
            <a:pPr marL="514350" indent="-514350">
              <a:spcBef>
                <a:spcPts val="0"/>
              </a:spcBef>
              <a:spcAft>
                <a:spcPts val="2400"/>
              </a:spcAft>
              <a:buClr>
                <a:schemeClr val="tx1">
                  <a:lumMod val="85000"/>
                  <a:lumOff val="15000"/>
                </a:schemeClr>
              </a:buClr>
              <a:buFont typeface="+mj-lt"/>
              <a:buAutoNum type="arabicPeriod"/>
            </a:pPr>
            <a:r>
              <a:rPr lang="en-US" sz="2600" dirty="0">
                <a:solidFill>
                  <a:schemeClr val="tx1">
                    <a:lumMod val="85000"/>
                    <a:lumOff val="15000"/>
                  </a:schemeClr>
                </a:solidFill>
                <a:latin typeface="Calibri" panose="020F0502020204030204" pitchFamily="34" charset="0"/>
                <a:cs typeface="Calibri" panose="020F0502020204030204" pitchFamily="34" charset="0"/>
              </a:rPr>
              <a:t>Crucial role to play for </a:t>
            </a:r>
            <a:r>
              <a:rPr lang="en-US" sz="2600" b="1" dirty="0">
                <a:solidFill>
                  <a:srgbClr val="C00000"/>
                </a:solidFill>
                <a:latin typeface="Calibri" panose="020F0502020204030204" pitchFamily="34" charset="0"/>
                <a:cs typeface="Calibri" panose="020F0502020204030204" pitchFamily="34" charset="0"/>
              </a:rPr>
              <a:t>public </a:t>
            </a:r>
            <a:br>
              <a:rPr lang="en-US" sz="2600" b="1" dirty="0">
                <a:solidFill>
                  <a:srgbClr val="C00000"/>
                </a:solidFill>
                <a:latin typeface="Calibri" panose="020F0502020204030204" pitchFamily="34" charset="0"/>
                <a:cs typeface="Calibri" panose="020F0502020204030204" pitchFamily="34" charset="0"/>
              </a:rPr>
            </a:br>
            <a:r>
              <a:rPr lang="en-US" sz="2600" b="1" dirty="0">
                <a:solidFill>
                  <a:srgbClr val="C00000"/>
                </a:solidFill>
                <a:latin typeface="Calibri" panose="020F0502020204030204" pitchFamily="34" charset="0"/>
                <a:cs typeface="Calibri" panose="020F0502020204030204" pitchFamily="34" charset="0"/>
              </a:rPr>
              <a:t>and private </a:t>
            </a:r>
            <a:r>
              <a:rPr lang="en-US" sz="2600" dirty="0">
                <a:solidFill>
                  <a:schemeClr val="tx1">
                    <a:lumMod val="85000"/>
                    <a:lumOff val="15000"/>
                  </a:schemeClr>
                </a:solidFill>
                <a:latin typeface="Calibri" panose="020F0502020204030204" pitchFamily="34" charset="0"/>
                <a:cs typeface="Calibri" panose="020F0502020204030204" pitchFamily="34" charset="0"/>
              </a:rPr>
              <a:t>sectors</a:t>
            </a:r>
          </a:p>
        </p:txBody>
      </p:sp>
      <p:graphicFrame>
        <p:nvGraphicFramePr>
          <p:cNvPr id="6" name="Chart 5">
            <a:extLst>
              <a:ext uri="{FF2B5EF4-FFF2-40B4-BE49-F238E27FC236}">
                <a16:creationId xmlns:a16="http://schemas.microsoft.com/office/drawing/2014/main" id="{7F1BFCA4-06AE-4846-A20A-B34555304387}"/>
              </a:ext>
            </a:extLst>
          </p:cNvPr>
          <p:cNvGraphicFramePr>
            <a:graphicFrameLocks/>
          </p:cNvGraphicFramePr>
          <p:nvPr>
            <p:extLst>
              <p:ext uri="{D42A27DB-BD31-4B8C-83A1-F6EECF244321}">
                <p14:modId xmlns:p14="http://schemas.microsoft.com/office/powerpoint/2010/main" val="2697587938"/>
              </p:ext>
            </p:extLst>
          </p:nvPr>
        </p:nvGraphicFramePr>
        <p:xfrm>
          <a:off x="6749358" y="1371378"/>
          <a:ext cx="5210298" cy="3357349"/>
        </p:xfrm>
        <a:graphic>
          <a:graphicData uri="http://schemas.openxmlformats.org/drawingml/2006/chart">
            <c:chart xmlns:c="http://schemas.openxmlformats.org/drawingml/2006/chart" xmlns:r="http://schemas.openxmlformats.org/officeDocument/2006/relationships" r:id="rId5"/>
          </a:graphicData>
        </a:graphic>
      </p:graphicFrame>
      <p:sp>
        <p:nvSpPr>
          <p:cNvPr id="8" name="Rectangle 7">
            <a:extLst>
              <a:ext uri="{FF2B5EF4-FFF2-40B4-BE49-F238E27FC236}">
                <a16:creationId xmlns:a16="http://schemas.microsoft.com/office/drawing/2014/main" id="{1634E1DA-FC07-46E1-83AB-DAD8A8C68BE9}"/>
              </a:ext>
            </a:extLst>
          </p:cNvPr>
          <p:cNvSpPr/>
          <p:nvPr/>
        </p:nvSpPr>
        <p:spPr>
          <a:xfrm>
            <a:off x="7221507" y="942880"/>
            <a:ext cx="4524713" cy="372789"/>
          </a:xfrm>
          <a:prstGeom prst="rect">
            <a:avLst/>
          </a:prstGeom>
        </p:spPr>
        <p:txBody>
          <a:bodyPr wrap="square"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800" b="1" dirty="0">
                <a:effectLst/>
                <a:latin typeface="+mj-lt"/>
              </a:rPr>
              <a:t>GDP Growth in Asia (%)</a:t>
            </a:r>
            <a:endParaRPr kumimoji="0" lang="en-US" sz="2000" b="1" i="0" u="none" strike="noStrike" kern="1200" cap="none" spc="0" normalizeH="0" baseline="0" noProof="0" dirty="0">
              <a:ln>
                <a:noFill/>
              </a:ln>
              <a:effectLst/>
              <a:uLnTx/>
              <a:uFillTx/>
              <a:latin typeface="+mj-lt"/>
              <a:ea typeface="+mn-ea"/>
              <a:cs typeface="Calibri" panose="020F0502020204030204" pitchFamily="34" charset="0"/>
            </a:endParaRPr>
          </a:p>
        </p:txBody>
      </p:sp>
    </p:spTree>
    <p:extLst>
      <p:ext uri="{BB962C8B-B14F-4D97-AF65-F5344CB8AC3E}">
        <p14:creationId xmlns:p14="http://schemas.microsoft.com/office/powerpoint/2010/main" val="1907866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D84F25-7352-423D-934C-3A552729943C}"/>
              </a:ext>
            </a:extLst>
          </p:cNvPr>
          <p:cNvPicPr>
            <a:picLocks noChangeAspect="1"/>
          </p:cNvPicPr>
          <p:nvPr/>
        </p:nvPicPr>
        <p:blipFill>
          <a:blip r:embed="rId2"/>
          <a:stretch>
            <a:fillRect/>
          </a:stretch>
        </p:blipFill>
        <p:spPr>
          <a:xfrm>
            <a:off x="2119312" y="105489"/>
            <a:ext cx="8666452" cy="6858000"/>
          </a:xfrm>
          <a:prstGeom prst="rect">
            <a:avLst/>
          </a:prstGeom>
        </p:spPr>
      </p:pic>
      <p:sp>
        <p:nvSpPr>
          <p:cNvPr id="5" name="Title 2">
            <a:extLst>
              <a:ext uri="{FF2B5EF4-FFF2-40B4-BE49-F238E27FC236}">
                <a16:creationId xmlns:a16="http://schemas.microsoft.com/office/drawing/2014/main" id="{BF9A2753-9431-481E-B204-0E16A0FFB451}"/>
              </a:ext>
            </a:extLst>
          </p:cNvPr>
          <p:cNvSpPr txBox="1">
            <a:spLocks/>
          </p:cNvSpPr>
          <p:nvPr/>
        </p:nvSpPr>
        <p:spPr>
          <a:xfrm>
            <a:off x="496817" y="105489"/>
            <a:ext cx="9087064" cy="1037511"/>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600" b="1" i="0" kern="1200" baseline="0">
                <a:solidFill>
                  <a:schemeClr val="tx2"/>
                </a:solidFill>
                <a:latin typeface="+mj-lt"/>
                <a:ea typeface="Arial" charset="0"/>
                <a:cs typeface="Arial" charset="0"/>
              </a:defRPr>
            </a:lvl1pPr>
          </a:lstStyle>
          <a:p>
            <a:r>
              <a:rPr lang="en-US" sz="2800" dirty="0">
                <a:solidFill>
                  <a:srgbClr val="FF0000"/>
                </a:solidFill>
              </a:rPr>
              <a:t>FAO</a:t>
            </a:r>
            <a:r>
              <a:rPr lang="en-US" sz="2800" dirty="0">
                <a:solidFill>
                  <a:schemeClr val="tx1"/>
                </a:solidFill>
              </a:rPr>
              <a:t>: Food Systems</a:t>
            </a:r>
          </a:p>
        </p:txBody>
      </p:sp>
      <p:sp>
        <p:nvSpPr>
          <p:cNvPr id="6" name="Rectangle 5">
            <a:extLst>
              <a:ext uri="{FF2B5EF4-FFF2-40B4-BE49-F238E27FC236}">
                <a16:creationId xmlns:a16="http://schemas.microsoft.com/office/drawing/2014/main" id="{250A59C2-DBF8-4423-9323-5D894A6599D0}"/>
              </a:ext>
            </a:extLst>
          </p:cNvPr>
          <p:cNvSpPr/>
          <p:nvPr/>
        </p:nvSpPr>
        <p:spPr>
          <a:xfrm>
            <a:off x="685800" y="6629400"/>
            <a:ext cx="10817352" cy="184666"/>
          </a:xfrm>
          <a:prstGeom prst="rect">
            <a:avLst/>
          </a:prstGeom>
        </p:spPr>
        <p:txBody>
          <a:bodyPr wrap="square" lIns="0" tIns="0" rIns="0" bIns="0">
            <a:spAutoFit/>
          </a:bodyPr>
          <a:lstStyle/>
          <a:p>
            <a:r>
              <a:rPr lang="en-US" sz="1200" b="1" dirty="0"/>
              <a:t>Source:</a:t>
            </a:r>
            <a:r>
              <a:rPr lang="en-US" sz="1200" dirty="0"/>
              <a:t> FAO, 2018</a:t>
            </a:r>
            <a:endParaRPr lang="fr-FR" sz="1200" dirty="0"/>
          </a:p>
        </p:txBody>
      </p:sp>
    </p:spTree>
    <p:extLst>
      <p:ext uri="{BB962C8B-B14F-4D97-AF65-F5344CB8AC3E}">
        <p14:creationId xmlns:p14="http://schemas.microsoft.com/office/powerpoint/2010/main" val="74696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FE2203-B07D-445A-BD56-0192706424EA}"/>
              </a:ext>
            </a:extLst>
          </p:cNvPr>
          <p:cNvPicPr>
            <a:picLocks noChangeAspect="1"/>
          </p:cNvPicPr>
          <p:nvPr/>
        </p:nvPicPr>
        <p:blipFill>
          <a:blip r:embed="rId2"/>
          <a:stretch>
            <a:fillRect/>
          </a:stretch>
        </p:blipFill>
        <p:spPr>
          <a:xfrm>
            <a:off x="1018309" y="647700"/>
            <a:ext cx="10338954" cy="6104812"/>
          </a:xfrm>
          <a:prstGeom prst="rect">
            <a:avLst/>
          </a:prstGeom>
        </p:spPr>
      </p:pic>
      <p:sp>
        <p:nvSpPr>
          <p:cNvPr id="4" name="Title 2">
            <a:extLst>
              <a:ext uri="{FF2B5EF4-FFF2-40B4-BE49-F238E27FC236}">
                <a16:creationId xmlns:a16="http://schemas.microsoft.com/office/drawing/2014/main" id="{8C4C3077-53B8-457E-B230-765842177CA3}"/>
              </a:ext>
            </a:extLst>
          </p:cNvPr>
          <p:cNvSpPr txBox="1">
            <a:spLocks/>
          </p:cNvSpPr>
          <p:nvPr/>
        </p:nvSpPr>
        <p:spPr>
          <a:xfrm>
            <a:off x="496817" y="105490"/>
            <a:ext cx="9087064" cy="725784"/>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600" b="1" i="0" kern="1200" baseline="0">
                <a:solidFill>
                  <a:schemeClr val="tx2"/>
                </a:solidFill>
                <a:latin typeface="+mj-lt"/>
                <a:ea typeface="Arial" charset="0"/>
                <a:cs typeface="Arial" charset="0"/>
              </a:defRPr>
            </a:lvl1pPr>
          </a:lstStyle>
          <a:p>
            <a:r>
              <a:rPr lang="en-US" sz="2800" dirty="0">
                <a:solidFill>
                  <a:srgbClr val="FF0000"/>
                </a:solidFill>
              </a:rPr>
              <a:t>FSEC: </a:t>
            </a:r>
            <a:r>
              <a:rPr lang="en-US" sz="2800" dirty="0">
                <a:solidFill>
                  <a:schemeClr val="tx1"/>
                </a:solidFill>
              </a:rPr>
              <a:t>Food Systems</a:t>
            </a:r>
          </a:p>
        </p:txBody>
      </p:sp>
      <p:sp>
        <p:nvSpPr>
          <p:cNvPr id="5" name="Rectangle 4">
            <a:extLst>
              <a:ext uri="{FF2B5EF4-FFF2-40B4-BE49-F238E27FC236}">
                <a16:creationId xmlns:a16="http://schemas.microsoft.com/office/drawing/2014/main" id="{767AE1D7-365B-4687-9B93-8D08C2C3AB69}"/>
              </a:ext>
            </a:extLst>
          </p:cNvPr>
          <p:cNvSpPr/>
          <p:nvPr/>
        </p:nvSpPr>
        <p:spPr>
          <a:xfrm>
            <a:off x="685800" y="6629400"/>
            <a:ext cx="10817352" cy="184666"/>
          </a:xfrm>
          <a:prstGeom prst="rect">
            <a:avLst/>
          </a:prstGeom>
        </p:spPr>
        <p:txBody>
          <a:bodyPr wrap="square" lIns="0" tIns="0" rIns="0" bIns="0">
            <a:spAutoFit/>
          </a:bodyPr>
          <a:lstStyle/>
          <a:p>
            <a:r>
              <a:rPr lang="en-US" sz="1200" b="1" dirty="0"/>
              <a:t>Source:</a:t>
            </a:r>
            <a:r>
              <a:rPr lang="en-US" sz="1200" dirty="0"/>
              <a:t> Food System Economic Commissions website</a:t>
            </a:r>
            <a:endParaRPr lang="fr-FR" sz="1200" dirty="0"/>
          </a:p>
        </p:txBody>
      </p:sp>
    </p:spTree>
    <p:extLst>
      <p:ext uri="{BB962C8B-B14F-4D97-AF65-F5344CB8AC3E}">
        <p14:creationId xmlns:p14="http://schemas.microsoft.com/office/powerpoint/2010/main" val="3928568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127">
            <a:extLst>
              <a:ext uri="{FF2B5EF4-FFF2-40B4-BE49-F238E27FC236}">
                <a16:creationId xmlns:a16="http://schemas.microsoft.com/office/drawing/2014/main" id="{3BD2AF41-E656-4AA0-9197-952BFB54D2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496" y="1435100"/>
            <a:ext cx="5301904" cy="5282624"/>
          </a:xfrm>
          <a:prstGeom prst="rect">
            <a:avLst/>
          </a:prstGeom>
          <a:effectLst>
            <a:outerShdw blurRad="50800" dist="38100" dir="2700000" algn="tl" rotWithShape="0">
              <a:prstClr val="black">
                <a:alpha val="40000"/>
              </a:prstClr>
            </a:outerShdw>
          </a:effectLst>
        </p:spPr>
      </p:pic>
      <p:sp>
        <p:nvSpPr>
          <p:cNvPr id="8" name="Title 2">
            <a:extLst>
              <a:ext uri="{FF2B5EF4-FFF2-40B4-BE49-F238E27FC236}">
                <a16:creationId xmlns:a16="http://schemas.microsoft.com/office/drawing/2014/main" id="{0D672159-CB3F-4AAF-9ED1-5D803CEB9E46}"/>
              </a:ext>
            </a:extLst>
          </p:cNvPr>
          <p:cNvSpPr txBox="1">
            <a:spLocks/>
          </p:cNvSpPr>
          <p:nvPr/>
        </p:nvSpPr>
        <p:spPr>
          <a:xfrm>
            <a:off x="1543050" y="0"/>
            <a:ext cx="9105900" cy="1216152"/>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600" b="1" i="0" kern="1200" baseline="0">
                <a:solidFill>
                  <a:schemeClr val="tx2"/>
                </a:solidFill>
                <a:latin typeface="+mj-lt"/>
                <a:ea typeface="Arial" charset="0"/>
                <a:cs typeface="Arial" charset="0"/>
              </a:defRPr>
            </a:lvl1pPr>
          </a:lstStyle>
          <a:p>
            <a:pPr algn="ctr"/>
            <a:r>
              <a:rPr lang="en-US" dirty="0">
                <a:solidFill>
                  <a:schemeClr val="tx1"/>
                </a:solidFill>
                <a:latin typeface="Rockwell" panose="02060603020205020403" pitchFamily="18" charset="0"/>
              </a:rPr>
              <a:t>Transformation of Food Systems : </a:t>
            </a:r>
            <a:br>
              <a:rPr lang="en-US" dirty="0">
                <a:solidFill>
                  <a:schemeClr val="tx1"/>
                </a:solidFill>
                <a:latin typeface="Rockwell" panose="02060603020205020403" pitchFamily="18" charset="0"/>
              </a:rPr>
            </a:br>
            <a:r>
              <a:rPr lang="en-US" dirty="0">
                <a:solidFill>
                  <a:schemeClr val="tx1"/>
                </a:solidFill>
                <a:latin typeface="Rockwell" panose="02060603020205020403" pitchFamily="18" charset="0"/>
              </a:rPr>
              <a:t>Goals and Value Chains </a:t>
            </a:r>
          </a:p>
        </p:txBody>
      </p:sp>
      <p:pic>
        <p:nvPicPr>
          <p:cNvPr id="4" name="Picture 3">
            <a:extLst>
              <a:ext uri="{FF2B5EF4-FFF2-40B4-BE49-F238E27FC236}">
                <a16:creationId xmlns:a16="http://schemas.microsoft.com/office/drawing/2014/main" id="{950FDFFA-8184-454D-B239-7060478B4FEB}"/>
              </a:ext>
            </a:extLst>
          </p:cNvPr>
          <p:cNvPicPr/>
          <p:nvPr/>
        </p:nvPicPr>
        <p:blipFill rotWithShape="1">
          <a:blip r:embed="rId5"/>
          <a:srcRect l="9181" t="6486" r="10852"/>
          <a:stretch/>
        </p:blipFill>
        <p:spPr>
          <a:xfrm>
            <a:off x="6645821" y="1308066"/>
            <a:ext cx="5194168" cy="5000151"/>
          </a:xfrm>
          <a:prstGeom prst="rect">
            <a:avLst/>
          </a:prstGeom>
        </p:spPr>
      </p:pic>
      <p:sp>
        <p:nvSpPr>
          <p:cNvPr id="5" name="Rectangle 4">
            <a:extLst>
              <a:ext uri="{FF2B5EF4-FFF2-40B4-BE49-F238E27FC236}">
                <a16:creationId xmlns:a16="http://schemas.microsoft.com/office/drawing/2014/main" id="{09AFC770-2FC3-4E09-8E4F-F6ABFBD7BBAF}"/>
              </a:ext>
            </a:extLst>
          </p:cNvPr>
          <p:cNvSpPr/>
          <p:nvPr/>
        </p:nvSpPr>
        <p:spPr>
          <a:xfrm>
            <a:off x="2075688" y="6533058"/>
            <a:ext cx="10817352" cy="184666"/>
          </a:xfrm>
          <a:prstGeom prst="rect">
            <a:avLst/>
          </a:prstGeom>
        </p:spPr>
        <p:txBody>
          <a:bodyPr wrap="square" lIns="0" tIns="0" rIns="0" bIns="0">
            <a:spAutoFit/>
          </a:bodyPr>
          <a:lstStyle/>
          <a:p>
            <a:pPr algn="ctr"/>
            <a:r>
              <a:rPr lang="en-US" sz="1200" b="1" dirty="0"/>
              <a:t>Source:</a:t>
            </a:r>
            <a:r>
              <a:rPr lang="en-US" sz="1200" dirty="0"/>
              <a:t> IFPRI Global Food Policy Report 2021; Swinnen et al 2015</a:t>
            </a:r>
            <a:endParaRPr lang="fr-FR" sz="1200" dirty="0"/>
          </a:p>
        </p:txBody>
      </p:sp>
    </p:spTree>
    <p:extLst>
      <p:ext uri="{BB962C8B-B14F-4D97-AF65-F5344CB8AC3E}">
        <p14:creationId xmlns:p14="http://schemas.microsoft.com/office/powerpoint/2010/main" val="333478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A42048B-6920-44AF-82FC-F3F67219FC80}"/>
              </a:ext>
            </a:extLst>
          </p:cNvPr>
          <p:cNvSpPr txBox="1"/>
          <p:nvPr/>
        </p:nvSpPr>
        <p:spPr>
          <a:xfrm>
            <a:off x="391886" y="236493"/>
            <a:ext cx="11674632" cy="952899"/>
          </a:xfrm>
          <a:prstGeom prst="rect">
            <a:avLst/>
          </a:prstGeom>
          <a:noFill/>
        </p:spPr>
        <p:txBody>
          <a:bodyPr vert="horz" wrap="square" lIns="0" tIns="0" rIns="0" bIns="0" rtlCol="0" anchor="ctr" anchorCtr="0">
            <a:noAutofit/>
          </a:bodyPr>
          <a:lstStyle>
            <a:defPPr>
              <a:defRPr lang="ru-RU"/>
            </a:defPPr>
            <a:lvl1pPr algn="ctr">
              <a:lnSpc>
                <a:spcPct val="90000"/>
              </a:lnSpc>
              <a:spcBef>
                <a:spcPct val="0"/>
              </a:spcBef>
              <a:buNone/>
              <a:defRPr sz="3600" b="1">
                <a:latin typeface="Rockwell" panose="02060603020205020403" pitchFamily="18" charset="0"/>
              </a:defRPr>
            </a:lvl1pPr>
          </a:lstStyle>
          <a:p>
            <a:r>
              <a:rPr lang="en-US" dirty="0"/>
              <a:t>Economic growth and food security</a:t>
            </a:r>
          </a:p>
        </p:txBody>
      </p:sp>
      <p:sp>
        <p:nvSpPr>
          <p:cNvPr id="16" name="Text Box 6">
            <a:extLst>
              <a:ext uri="{FF2B5EF4-FFF2-40B4-BE49-F238E27FC236}">
                <a16:creationId xmlns:a16="http://schemas.microsoft.com/office/drawing/2014/main" id="{643095C3-D556-4421-B3B2-155E306BEA00}"/>
              </a:ext>
            </a:extLst>
          </p:cNvPr>
          <p:cNvSpPr txBox="1">
            <a:spLocks noChangeArrowheads="1"/>
          </p:cNvSpPr>
          <p:nvPr/>
        </p:nvSpPr>
        <p:spPr bwMode="auto">
          <a:xfrm>
            <a:off x="9688731" y="6652604"/>
            <a:ext cx="2545080" cy="230832"/>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r>
              <a:rPr lang="en-US" dirty="0"/>
              <a:t>Source: World Bank 2020</a:t>
            </a:r>
          </a:p>
        </p:txBody>
      </p:sp>
      <p:sp>
        <p:nvSpPr>
          <p:cNvPr id="3" name="TextBox 2">
            <a:extLst>
              <a:ext uri="{FF2B5EF4-FFF2-40B4-BE49-F238E27FC236}">
                <a16:creationId xmlns:a16="http://schemas.microsoft.com/office/drawing/2014/main" id="{06C14197-37E3-48F5-9772-B16604491627}"/>
              </a:ext>
            </a:extLst>
          </p:cNvPr>
          <p:cNvSpPr txBox="1"/>
          <p:nvPr/>
        </p:nvSpPr>
        <p:spPr>
          <a:xfrm>
            <a:off x="6709787" y="1421275"/>
            <a:ext cx="5363438" cy="369332"/>
          </a:xfrm>
          <a:prstGeom prst="rect">
            <a:avLst/>
          </a:prstGeom>
          <a:noFill/>
        </p:spPr>
        <p:txBody>
          <a:bodyPr wrap="square" rtlCol="0">
            <a:spAutoFit/>
          </a:bodyPr>
          <a:lstStyle/>
          <a:p>
            <a:pPr algn="ctr"/>
            <a:r>
              <a:rPr lang="en-US" b="1" dirty="0">
                <a:solidFill>
                  <a:schemeClr val="tx1">
                    <a:lumMod val="85000"/>
                    <a:lumOff val="15000"/>
                  </a:schemeClr>
                </a:solidFill>
                <a:latin typeface="Calibri" panose="020F0502020204030204" pitchFamily="34" charset="0"/>
                <a:cs typeface="Calibri" panose="020F0502020204030204" pitchFamily="34" charset="0"/>
              </a:rPr>
              <a:t>GDP growth per capita (annual %)</a:t>
            </a:r>
            <a:endParaRPr lang="en-US" dirty="0">
              <a:solidFill>
                <a:schemeClr val="tx1">
                  <a:lumMod val="85000"/>
                  <a:lumOff val="15000"/>
                </a:schemeClr>
              </a:solidFill>
              <a:latin typeface="Calibri" panose="020F0502020204030204" pitchFamily="34" charset="0"/>
              <a:cs typeface="Calibri" panose="020F0502020204030204" pitchFamily="34" charset="0"/>
            </a:endParaRPr>
          </a:p>
        </p:txBody>
      </p:sp>
      <p:graphicFrame>
        <p:nvGraphicFramePr>
          <p:cNvPr id="11" name="Chart 10">
            <a:extLst>
              <a:ext uri="{FF2B5EF4-FFF2-40B4-BE49-F238E27FC236}">
                <a16:creationId xmlns:a16="http://schemas.microsoft.com/office/drawing/2014/main" id="{44D549E9-BF39-4050-9121-0388EC6DCA73}"/>
              </a:ext>
            </a:extLst>
          </p:cNvPr>
          <p:cNvGraphicFramePr>
            <a:graphicFrameLocks/>
          </p:cNvGraphicFramePr>
          <p:nvPr/>
        </p:nvGraphicFramePr>
        <p:xfrm>
          <a:off x="6640289" y="981307"/>
          <a:ext cx="5502435" cy="5786713"/>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FF2B5EF4-FFF2-40B4-BE49-F238E27FC236}">
                <a16:creationId xmlns:a16="http://schemas.microsoft.com/office/drawing/2014/main" id="{CD1C5FA8-E1A9-4A22-BCC8-ABAFE41D87C9}"/>
              </a:ext>
            </a:extLst>
          </p:cNvPr>
          <p:cNvCxnSpPr>
            <a:cxnSpLocks/>
          </p:cNvCxnSpPr>
          <p:nvPr/>
        </p:nvCxnSpPr>
        <p:spPr>
          <a:xfrm>
            <a:off x="6512980" y="1421275"/>
            <a:ext cx="0" cy="5436725"/>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E592472-479D-490C-A54B-21DADDE05F5E}"/>
              </a:ext>
            </a:extLst>
          </p:cNvPr>
          <p:cNvSpPr txBox="1"/>
          <p:nvPr/>
        </p:nvSpPr>
        <p:spPr>
          <a:xfrm>
            <a:off x="534124" y="1421275"/>
            <a:ext cx="5653790" cy="369332"/>
          </a:xfrm>
          <a:prstGeom prst="rect">
            <a:avLst/>
          </a:prstGeom>
          <a:noFill/>
        </p:spPr>
        <p:txBody>
          <a:bodyPr wrap="square" rtlCol="0">
            <a:spAutoFit/>
          </a:bodyPr>
          <a:lstStyle/>
          <a:p>
            <a:pPr algn="ctr"/>
            <a:r>
              <a:rPr lang="en-US" b="1" dirty="0">
                <a:solidFill>
                  <a:schemeClr val="tx1">
                    <a:lumMod val="85000"/>
                    <a:lumOff val="15000"/>
                  </a:schemeClr>
                </a:solidFill>
                <a:latin typeface="Calibri" panose="020F0502020204030204" pitchFamily="34" charset="0"/>
                <a:cs typeface="Calibri" panose="020F0502020204030204" pitchFamily="34" charset="0"/>
              </a:rPr>
              <a:t>Prevalence and number of undernourished worldwide</a:t>
            </a:r>
            <a:endParaRPr lang="en-US" dirty="0">
              <a:solidFill>
                <a:schemeClr val="tx1">
                  <a:lumMod val="85000"/>
                  <a:lumOff val="15000"/>
                </a:schemeClr>
              </a:solidFill>
              <a:latin typeface="Calibri" panose="020F0502020204030204" pitchFamily="34" charset="0"/>
              <a:cs typeface="Calibri" panose="020F0502020204030204" pitchFamily="34" charset="0"/>
            </a:endParaRPr>
          </a:p>
        </p:txBody>
      </p:sp>
      <p:graphicFrame>
        <p:nvGraphicFramePr>
          <p:cNvPr id="10" name="Chart 9">
            <a:extLst>
              <a:ext uri="{FF2B5EF4-FFF2-40B4-BE49-F238E27FC236}">
                <a16:creationId xmlns:a16="http://schemas.microsoft.com/office/drawing/2014/main" id="{DEDD2C63-EFA8-4E9F-B42F-AAA3479EB756}"/>
              </a:ext>
            </a:extLst>
          </p:cNvPr>
          <p:cNvGraphicFramePr>
            <a:graphicFrameLocks/>
          </p:cNvGraphicFramePr>
          <p:nvPr/>
        </p:nvGraphicFramePr>
        <p:xfrm>
          <a:off x="391886" y="1858131"/>
          <a:ext cx="5938267" cy="4999869"/>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 Box 6">
            <a:extLst>
              <a:ext uri="{FF2B5EF4-FFF2-40B4-BE49-F238E27FC236}">
                <a16:creationId xmlns:a16="http://schemas.microsoft.com/office/drawing/2014/main" id="{5CDFE40D-C768-4130-8211-C2EE1DEDE447}"/>
              </a:ext>
            </a:extLst>
          </p:cNvPr>
          <p:cNvSpPr txBox="1">
            <a:spLocks noChangeArrowheads="1"/>
          </p:cNvSpPr>
          <p:nvPr/>
        </p:nvSpPr>
        <p:spPr bwMode="auto">
          <a:xfrm>
            <a:off x="5377540" y="6642556"/>
            <a:ext cx="1152161" cy="215444"/>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r>
              <a:rPr lang="en-US" dirty="0"/>
              <a:t>Source: FAO 2020</a:t>
            </a:r>
          </a:p>
        </p:txBody>
      </p:sp>
      <p:sp>
        <p:nvSpPr>
          <p:cNvPr id="2" name="Oval 1">
            <a:extLst>
              <a:ext uri="{FF2B5EF4-FFF2-40B4-BE49-F238E27FC236}">
                <a16:creationId xmlns:a16="http://schemas.microsoft.com/office/drawing/2014/main" id="{38012F0E-E70D-4825-9EAB-682020BF426B}"/>
              </a:ext>
            </a:extLst>
          </p:cNvPr>
          <p:cNvSpPr/>
          <p:nvPr/>
        </p:nvSpPr>
        <p:spPr>
          <a:xfrm>
            <a:off x="10593659" y="4493941"/>
            <a:ext cx="1479566" cy="1248937"/>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399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A42048B-6920-44AF-82FC-F3F67219FC80}"/>
              </a:ext>
            </a:extLst>
          </p:cNvPr>
          <p:cNvSpPr txBox="1"/>
          <p:nvPr/>
        </p:nvSpPr>
        <p:spPr>
          <a:xfrm>
            <a:off x="396973" y="337458"/>
            <a:ext cx="11674632" cy="753300"/>
          </a:xfrm>
          <a:prstGeom prst="rect">
            <a:avLst/>
          </a:prstGeom>
          <a:noFill/>
        </p:spPr>
        <p:txBody>
          <a:bodyPr vert="horz" wrap="square" lIns="0" tIns="0" rIns="0" bIns="0" rtlCol="0" anchor="ctr" anchorCtr="0">
            <a:noAutofit/>
          </a:bodyPr>
          <a:lstStyle>
            <a:defPPr>
              <a:defRPr lang="ru-RU"/>
            </a:defPPr>
            <a:lvl1pPr algn="ctr">
              <a:lnSpc>
                <a:spcPct val="90000"/>
              </a:lnSpc>
              <a:spcBef>
                <a:spcPct val="0"/>
              </a:spcBef>
              <a:buNone/>
              <a:defRPr sz="3600" b="1">
                <a:latin typeface="Rockwell" panose="02060603020205020403" pitchFamily="18" charset="0"/>
              </a:defRPr>
            </a:lvl1pPr>
          </a:lstStyle>
          <a:p>
            <a:r>
              <a:rPr lang="en-US" dirty="0"/>
              <a:t>Conflict and food security</a:t>
            </a:r>
          </a:p>
        </p:txBody>
      </p:sp>
      <p:pic>
        <p:nvPicPr>
          <p:cNvPr id="4" name="Picture 3">
            <a:extLst>
              <a:ext uri="{FF2B5EF4-FFF2-40B4-BE49-F238E27FC236}">
                <a16:creationId xmlns:a16="http://schemas.microsoft.com/office/drawing/2014/main" id="{F991D9B3-A592-4241-90DE-50E3D9E4BC54}"/>
              </a:ext>
            </a:extLst>
          </p:cNvPr>
          <p:cNvPicPr>
            <a:picLocks noChangeAspect="1"/>
          </p:cNvPicPr>
          <p:nvPr/>
        </p:nvPicPr>
        <p:blipFill>
          <a:blip r:embed="rId3"/>
          <a:stretch>
            <a:fillRect/>
          </a:stretch>
        </p:blipFill>
        <p:spPr>
          <a:xfrm>
            <a:off x="6680315" y="1803701"/>
            <a:ext cx="5413710" cy="4944696"/>
          </a:xfrm>
          <a:prstGeom prst="rect">
            <a:avLst/>
          </a:prstGeom>
        </p:spPr>
      </p:pic>
      <p:sp>
        <p:nvSpPr>
          <p:cNvPr id="5" name="TextBox 4">
            <a:extLst>
              <a:ext uri="{FF2B5EF4-FFF2-40B4-BE49-F238E27FC236}">
                <a16:creationId xmlns:a16="http://schemas.microsoft.com/office/drawing/2014/main" id="{26A1EFF8-4CE4-40DC-9D5F-CB3A440A50C4}"/>
              </a:ext>
            </a:extLst>
          </p:cNvPr>
          <p:cNvSpPr txBox="1"/>
          <p:nvPr/>
        </p:nvSpPr>
        <p:spPr>
          <a:xfrm>
            <a:off x="7651949" y="1421275"/>
            <a:ext cx="3666388" cy="369332"/>
          </a:xfrm>
          <a:prstGeom prst="rect">
            <a:avLst/>
          </a:prstGeom>
          <a:noFill/>
        </p:spPr>
        <p:txBody>
          <a:bodyPr wrap="square" rtlCol="0">
            <a:spAutoFit/>
          </a:bodyPr>
          <a:lstStyle>
            <a:defPPr>
              <a:defRPr lang="en-US"/>
            </a:defPPr>
            <a:lvl1pPr algn="ctr">
              <a:defRPr b="1">
                <a:solidFill>
                  <a:schemeClr val="tx1">
                    <a:lumMod val="85000"/>
                    <a:lumOff val="15000"/>
                  </a:schemeClr>
                </a:solidFill>
                <a:latin typeface="Calibri" panose="020F0502020204030204" pitchFamily="34" charset="0"/>
                <a:cs typeface="Calibri" panose="020F0502020204030204" pitchFamily="34" charset="0"/>
              </a:defRPr>
            </a:lvl1pPr>
          </a:lstStyle>
          <a:p>
            <a:r>
              <a:rPr lang="en-US" dirty="0"/>
              <a:t>Forcibly displaced people worldwide</a:t>
            </a:r>
          </a:p>
        </p:txBody>
      </p:sp>
      <p:cxnSp>
        <p:nvCxnSpPr>
          <p:cNvPr id="8" name="Straight Connector 7">
            <a:extLst>
              <a:ext uri="{FF2B5EF4-FFF2-40B4-BE49-F238E27FC236}">
                <a16:creationId xmlns:a16="http://schemas.microsoft.com/office/drawing/2014/main" id="{31BB4772-A9F4-4E5C-A7A8-1428AFA0107A}"/>
              </a:ext>
            </a:extLst>
          </p:cNvPr>
          <p:cNvCxnSpPr>
            <a:cxnSpLocks/>
          </p:cNvCxnSpPr>
          <p:nvPr/>
        </p:nvCxnSpPr>
        <p:spPr>
          <a:xfrm>
            <a:off x="6512980" y="1421275"/>
            <a:ext cx="0" cy="5436725"/>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33141DC-D347-4C2F-80FB-5F1A990C04BF}"/>
              </a:ext>
            </a:extLst>
          </p:cNvPr>
          <p:cNvSpPr txBox="1"/>
          <p:nvPr/>
        </p:nvSpPr>
        <p:spPr>
          <a:xfrm>
            <a:off x="534124" y="1421275"/>
            <a:ext cx="5653790" cy="369332"/>
          </a:xfrm>
          <a:prstGeom prst="rect">
            <a:avLst/>
          </a:prstGeom>
          <a:noFill/>
        </p:spPr>
        <p:txBody>
          <a:bodyPr wrap="square" rtlCol="0">
            <a:spAutoFit/>
          </a:bodyPr>
          <a:lstStyle/>
          <a:p>
            <a:pPr algn="ctr"/>
            <a:r>
              <a:rPr lang="en-US" b="1" dirty="0">
                <a:solidFill>
                  <a:schemeClr val="tx1">
                    <a:lumMod val="85000"/>
                    <a:lumOff val="15000"/>
                  </a:schemeClr>
                </a:solidFill>
                <a:latin typeface="Calibri" panose="020F0502020204030204" pitchFamily="34" charset="0"/>
                <a:cs typeface="Calibri" panose="020F0502020204030204" pitchFamily="34" charset="0"/>
              </a:rPr>
              <a:t>Prevalence and number of undernourished worldwide</a:t>
            </a:r>
            <a:endParaRPr lang="en-US" dirty="0">
              <a:solidFill>
                <a:schemeClr val="tx1">
                  <a:lumMod val="85000"/>
                  <a:lumOff val="15000"/>
                </a:schemeClr>
              </a:solidFill>
              <a:latin typeface="Calibri" panose="020F0502020204030204" pitchFamily="34" charset="0"/>
              <a:cs typeface="Calibri" panose="020F0502020204030204" pitchFamily="34" charset="0"/>
            </a:endParaRPr>
          </a:p>
        </p:txBody>
      </p:sp>
      <p:graphicFrame>
        <p:nvGraphicFramePr>
          <p:cNvPr id="10" name="Chart 9">
            <a:extLst>
              <a:ext uri="{FF2B5EF4-FFF2-40B4-BE49-F238E27FC236}">
                <a16:creationId xmlns:a16="http://schemas.microsoft.com/office/drawing/2014/main" id="{420B16E5-CD02-4F42-BE5E-6AD1995A6DC6}"/>
              </a:ext>
            </a:extLst>
          </p:cNvPr>
          <p:cNvGraphicFramePr>
            <a:graphicFrameLocks/>
          </p:cNvGraphicFramePr>
          <p:nvPr/>
        </p:nvGraphicFramePr>
        <p:xfrm>
          <a:off x="391886" y="1858131"/>
          <a:ext cx="5938267" cy="4999869"/>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 Box 6">
            <a:extLst>
              <a:ext uri="{FF2B5EF4-FFF2-40B4-BE49-F238E27FC236}">
                <a16:creationId xmlns:a16="http://schemas.microsoft.com/office/drawing/2014/main" id="{00E6E90B-FA63-463D-ACA2-CCA6903BD3E7}"/>
              </a:ext>
            </a:extLst>
          </p:cNvPr>
          <p:cNvSpPr txBox="1">
            <a:spLocks noChangeArrowheads="1"/>
          </p:cNvSpPr>
          <p:nvPr/>
        </p:nvSpPr>
        <p:spPr bwMode="auto">
          <a:xfrm>
            <a:off x="5377540" y="6642556"/>
            <a:ext cx="1152161" cy="215444"/>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r>
              <a:rPr lang="en-US" dirty="0"/>
              <a:t>Source: FAO 2020</a:t>
            </a:r>
          </a:p>
        </p:txBody>
      </p:sp>
      <p:sp>
        <p:nvSpPr>
          <p:cNvPr id="19" name="Text Box 6">
            <a:extLst>
              <a:ext uri="{FF2B5EF4-FFF2-40B4-BE49-F238E27FC236}">
                <a16:creationId xmlns:a16="http://schemas.microsoft.com/office/drawing/2014/main" id="{E0A4BDBE-D4E4-4202-A7D5-CAE019CA6334}"/>
              </a:ext>
            </a:extLst>
          </p:cNvPr>
          <p:cNvSpPr txBox="1">
            <a:spLocks noChangeArrowheads="1"/>
          </p:cNvSpPr>
          <p:nvPr/>
        </p:nvSpPr>
        <p:spPr bwMode="auto">
          <a:xfrm>
            <a:off x="9688731" y="6652604"/>
            <a:ext cx="2545080" cy="230832"/>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r>
              <a:rPr lang="en-US" dirty="0"/>
              <a:t>Source: UNHCR 2019, 2020</a:t>
            </a:r>
          </a:p>
        </p:txBody>
      </p:sp>
    </p:spTree>
    <p:extLst>
      <p:ext uri="{BB962C8B-B14F-4D97-AF65-F5344CB8AC3E}">
        <p14:creationId xmlns:p14="http://schemas.microsoft.com/office/powerpoint/2010/main" val="1938311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6">
            <a:extLst>
              <a:ext uri="{FF2B5EF4-FFF2-40B4-BE49-F238E27FC236}">
                <a16:creationId xmlns:a16="http://schemas.microsoft.com/office/drawing/2014/main" id="{643095C3-D556-4421-B3B2-155E306BEA00}"/>
              </a:ext>
            </a:extLst>
          </p:cNvPr>
          <p:cNvSpPr txBox="1">
            <a:spLocks noChangeArrowheads="1"/>
          </p:cNvSpPr>
          <p:nvPr/>
        </p:nvSpPr>
        <p:spPr bwMode="auto">
          <a:xfrm>
            <a:off x="9416146" y="6652604"/>
            <a:ext cx="2817665" cy="215444"/>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r>
              <a:rPr lang="en-US" dirty="0"/>
              <a:t>Source: Our World in Data-Hadley Centre 2020</a:t>
            </a:r>
          </a:p>
        </p:txBody>
      </p:sp>
      <p:cxnSp>
        <p:nvCxnSpPr>
          <p:cNvPr id="7" name="Straight Connector 6">
            <a:extLst>
              <a:ext uri="{FF2B5EF4-FFF2-40B4-BE49-F238E27FC236}">
                <a16:creationId xmlns:a16="http://schemas.microsoft.com/office/drawing/2014/main" id="{C131EAC2-BE0B-4570-A239-7E125E68D277}"/>
              </a:ext>
            </a:extLst>
          </p:cNvPr>
          <p:cNvCxnSpPr>
            <a:cxnSpLocks/>
          </p:cNvCxnSpPr>
          <p:nvPr/>
        </p:nvCxnSpPr>
        <p:spPr>
          <a:xfrm>
            <a:off x="6512980" y="1421275"/>
            <a:ext cx="0" cy="5436725"/>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198F3F-65C5-4AD9-AF8F-0488DF286E5B}"/>
              </a:ext>
            </a:extLst>
          </p:cNvPr>
          <p:cNvSpPr txBox="1"/>
          <p:nvPr/>
        </p:nvSpPr>
        <p:spPr>
          <a:xfrm>
            <a:off x="534124" y="1421275"/>
            <a:ext cx="5653790" cy="369332"/>
          </a:xfrm>
          <a:prstGeom prst="rect">
            <a:avLst/>
          </a:prstGeom>
          <a:noFill/>
        </p:spPr>
        <p:txBody>
          <a:bodyPr wrap="square" rtlCol="0">
            <a:spAutoFit/>
          </a:bodyPr>
          <a:lstStyle/>
          <a:p>
            <a:pPr algn="ctr"/>
            <a:r>
              <a:rPr lang="en-US" b="1" dirty="0">
                <a:solidFill>
                  <a:schemeClr val="tx1">
                    <a:lumMod val="85000"/>
                    <a:lumOff val="15000"/>
                  </a:schemeClr>
                </a:solidFill>
                <a:latin typeface="Calibri" panose="020F0502020204030204" pitchFamily="34" charset="0"/>
                <a:cs typeface="Calibri" panose="020F0502020204030204" pitchFamily="34" charset="0"/>
              </a:rPr>
              <a:t>Prevalence and number of undernourished worldwide</a:t>
            </a:r>
            <a:endParaRPr lang="en-US" dirty="0">
              <a:solidFill>
                <a:schemeClr val="tx1">
                  <a:lumMod val="85000"/>
                  <a:lumOff val="15000"/>
                </a:schemeClr>
              </a:solidFill>
              <a:latin typeface="Calibri" panose="020F0502020204030204" pitchFamily="34" charset="0"/>
              <a:cs typeface="Calibri" panose="020F0502020204030204" pitchFamily="34" charset="0"/>
            </a:endParaRPr>
          </a:p>
        </p:txBody>
      </p:sp>
      <p:graphicFrame>
        <p:nvGraphicFramePr>
          <p:cNvPr id="9" name="Chart 8">
            <a:extLst>
              <a:ext uri="{FF2B5EF4-FFF2-40B4-BE49-F238E27FC236}">
                <a16:creationId xmlns:a16="http://schemas.microsoft.com/office/drawing/2014/main" id="{1E21B558-E61A-4548-8051-EEC96ABF4AE2}"/>
              </a:ext>
            </a:extLst>
          </p:cNvPr>
          <p:cNvGraphicFramePr>
            <a:graphicFrameLocks/>
          </p:cNvGraphicFramePr>
          <p:nvPr/>
        </p:nvGraphicFramePr>
        <p:xfrm>
          <a:off x="391886" y="1858131"/>
          <a:ext cx="5938267" cy="499986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6">
            <a:extLst>
              <a:ext uri="{FF2B5EF4-FFF2-40B4-BE49-F238E27FC236}">
                <a16:creationId xmlns:a16="http://schemas.microsoft.com/office/drawing/2014/main" id="{96989EF7-7914-40D4-A03E-1C32BCDC64EF}"/>
              </a:ext>
            </a:extLst>
          </p:cNvPr>
          <p:cNvSpPr txBox="1">
            <a:spLocks noChangeArrowheads="1"/>
          </p:cNvSpPr>
          <p:nvPr/>
        </p:nvSpPr>
        <p:spPr bwMode="auto">
          <a:xfrm>
            <a:off x="5377540" y="6642556"/>
            <a:ext cx="1152161" cy="215444"/>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r>
              <a:rPr lang="en-US" dirty="0"/>
              <a:t>Source: FAO 2020</a:t>
            </a:r>
          </a:p>
        </p:txBody>
      </p:sp>
      <p:sp>
        <p:nvSpPr>
          <p:cNvPr id="12" name="TextBox 11">
            <a:extLst>
              <a:ext uri="{FF2B5EF4-FFF2-40B4-BE49-F238E27FC236}">
                <a16:creationId xmlns:a16="http://schemas.microsoft.com/office/drawing/2014/main" id="{9E8A8571-6E1D-494C-8A0C-BCD4B1009230}"/>
              </a:ext>
            </a:extLst>
          </p:cNvPr>
          <p:cNvSpPr txBox="1"/>
          <p:nvPr/>
        </p:nvSpPr>
        <p:spPr>
          <a:xfrm>
            <a:off x="396973" y="337458"/>
            <a:ext cx="11674632" cy="753300"/>
          </a:xfrm>
          <a:prstGeom prst="rect">
            <a:avLst/>
          </a:prstGeom>
          <a:noFill/>
        </p:spPr>
        <p:txBody>
          <a:bodyPr vert="horz" wrap="square" lIns="0" tIns="0" rIns="0" bIns="0" rtlCol="0" anchor="ctr" anchorCtr="0">
            <a:noAutofit/>
          </a:bodyPr>
          <a:lstStyle>
            <a:defPPr>
              <a:defRPr lang="ru-RU"/>
            </a:defPPr>
            <a:lvl1pPr algn="ctr">
              <a:lnSpc>
                <a:spcPct val="90000"/>
              </a:lnSpc>
              <a:spcBef>
                <a:spcPct val="0"/>
              </a:spcBef>
              <a:buNone/>
              <a:defRPr sz="3600" b="1">
                <a:latin typeface="Rockwell" panose="02060603020205020403" pitchFamily="18" charset="0"/>
              </a:defRPr>
            </a:lvl1pPr>
          </a:lstStyle>
          <a:p>
            <a:r>
              <a:rPr lang="en-US" dirty="0"/>
              <a:t>Climate change and food security</a:t>
            </a:r>
          </a:p>
        </p:txBody>
      </p:sp>
      <p:grpSp>
        <p:nvGrpSpPr>
          <p:cNvPr id="6" name="Group 5">
            <a:extLst>
              <a:ext uri="{FF2B5EF4-FFF2-40B4-BE49-F238E27FC236}">
                <a16:creationId xmlns:a16="http://schemas.microsoft.com/office/drawing/2014/main" id="{C928AE98-0229-4407-BE8C-7ED4A40D9A0E}"/>
              </a:ext>
            </a:extLst>
          </p:cNvPr>
          <p:cNvGrpSpPr/>
          <p:nvPr/>
        </p:nvGrpSpPr>
        <p:grpSpPr>
          <a:xfrm>
            <a:off x="6695808" y="1421275"/>
            <a:ext cx="5496192" cy="5246808"/>
            <a:chOff x="6695808" y="2048047"/>
            <a:chExt cx="5496192" cy="4620036"/>
          </a:xfrm>
        </p:grpSpPr>
        <p:pic>
          <p:nvPicPr>
            <p:cNvPr id="3" name="Picture 2" descr="Chart&#10;&#10;Description automatically generated">
              <a:extLst>
                <a:ext uri="{FF2B5EF4-FFF2-40B4-BE49-F238E27FC236}">
                  <a16:creationId xmlns:a16="http://schemas.microsoft.com/office/drawing/2014/main" id="{112838AD-AFC7-41C9-8282-FACAF9CC912B}"/>
                </a:ext>
              </a:extLst>
            </p:cNvPr>
            <p:cNvPicPr>
              <a:picLocks noChangeAspect="1"/>
            </p:cNvPicPr>
            <p:nvPr/>
          </p:nvPicPr>
          <p:blipFill rotWithShape="1">
            <a:blip r:embed="rId4"/>
            <a:srcRect t="7396" b="7867"/>
            <a:stretch/>
          </p:blipFill>
          <p:spPr>
            <a:xfrm>
              <a:off x="6695808" y="2048047"/>
              <a:ext cx="5479472" cy="4620036"/>
            </a:xfrm>
            <a:prstGeom prst="rect">
              <a:avLst/>
            </a:prstGeom>
          </p:spPr>
        </p:pic>
        <p:sp>
          <p:nvSpPr>
            <p:cNvPr id="4" name="Rectangle 3">
              <a:extLst>
                <a:ext uri="{FF2B5EF4-FFF2-40B4-BE49-F238E27FC236}">
                  <a16:creationId xmlns:a16="http://schemas.microsoft.com/office/drawing/2014/main" id="{EC71E4C1-2FDA-4948-B360-2FCBECD6EBDA}"/>
                </a:ext>
              </a:extLst>
            </p:cNvPr>
            <p:cNvSpPr/>
            <p:nvPr/>
          </p:nvSpPr>
          <p:spPr>
            <a:xfrm>
              <a:off x="11615057" y="2048047"/>
              <a:ext cx="576943" cy="73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402BB10D-8870-4190-9A85-F8AE29BE6635}"/>
              </a:ext>
            </a:extLst>
          </p:cNvPr>
          <p:cNvSpPr txBox="1"/>
          <p:nvPr/>
        </p:nvSpPr>
        <p:spPr>
          <a:xfrm>
            <a:off x="6838047" y="5252059"/>
            <a:ext cx="5653790" cy="369332"/>
          </a:xfrm>
          <a:prstGeom prst="rect">
            <a:avLst/>
          </a:prstGeom>
          <a:noFill/>
        </p:spPr>
        <p:txBody>
          <a:bodyPr wrap="square" rtlCol="0">
            <a:spAutoFit/>
          </a:bodyPr>
          <a:lstStyle/>
          <a:p>
            <a:pPr algn="ctr"/>
            <a:r>
              <a:rPr lang="en-US" b="1" dirty="0">
                <a:solidFill>
                  <a:schemeClr val="tx1">
                    <a:lumMod val="85000"/>
                    <a:lumOff val="15000"/>
                  </a:schemeClr>
                </a:solidFill>
                <a:latin typeface="Calibri" panose="020F0502020204030204" pitchFamily="34" charset="0"/>
                <a:cs typeface="Calibri" panose="020F0502020204030204" pitchFamily="34" charset="0"/>
              </a:rPr>
              <a:t>Average global temperature anomaly</a:t>
            </a:r>
            <a:endParaRPr lang="en-US" dirty="0">
              <a:solidFill>
                <a:schemeClr val="tx1">
                  <a:lumMod val="85000"/>
                  <a:lumOff val="1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6186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2C61F10F-D37E-4447-A1B9-7D3683822B55}"/>
              </a:ext>
            </a:extLst>
          </p:cNvPr>
          <p:cNvSpPr txBox="1">
            <a:spLocks noChangeArrowheads="1"/>
          </p:cNvSpPr>
          <p:nvPr/>
        </p:nvSpPr>
        <p:spPr bwMode="auto">
          <a:xfrm>
            <a:off x="1330233" y="6568000"/>
            <a:ext cx="2190119" cy="253916"/>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r>
              <a:rPr lang="en-US" dirty="0"/>
              <a:t>Source: Popkin et al. 2020</a:t>
            </a:r>
          </a:p>
        </p:txBody>
      </p:sp>
      <p:pic>
        <p:nvPicPr>
          <p:cNvPr id="1028" name="Picture 4">
            <a:extLst>
              <a:ext uri="{FF2B5EF4-FFF2-40B4-BE49-F238E27FC236}">
                <a16:creationId xmlns:a16="http://schemas.microsoft.com/office/drawing/2014/main" id="{BEE6BDA7-0D94-416B-91FF-FFE6D5599C5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2368"/>
          <a:stretch/>
        </p:blipFill>
        <p:spPr bwMode="auto">
          <a:xfrm>
            <a:off x="405366" y="2426616"/>
            <a:ext cx="5473020" cy="370461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DF06402-E8D6-4A1A-8EC5-45065CA74FD9}"/>
              </a:ext>
            </a:extLst>
          </p:cNvPr>
          <p:cNvSpPr txBox="1"/>
          <p:nvPr/>
        </p:nvSpPr>
        <p:spPr>
          <a:xfrm>
            <a:off x="316910" y="2009009"/>
            <a:ext cx="5779090" cy="338554"/>
          </a:xfrm>
          <a:prstGeom prst="rect">
            <a:avLst/>
          </a:prstGeom>
          <a:noFill/>
        </p:spPr>
        <p:txBody>
          <a:bodyPr wrap="square" rtlCol="0">
            <a:spAutoFit/>
          </a:bodyPr>
          <a:lstStyle/>
          <a:p>
            <a:pPr algn="ctr"/>
            <a:r>
              <a:rPr lang="en-US" sz="1600" b="1" dirty="0">
                <a:solidFill>
                  <a:schemeClr val="tx1">
                    <a:lumMod val="85000"/>
                    <a:lumOff val="15000"/>
                  </a:schemeClr>
                </a:solidFill>
                <a:latin typeface="Calibri" panose="020F0502020204030204" pitchFamily="34" charset="0"/>
                <a:cs typeface="Calibri" panose="020F0502020204030204" pitchFamily="34" charset="0"/>
              </a:rPr>
              <a:t>Countries with undernutrition and overweight and obesity, 2010</a:t>
            </a:r>
            <a:endParaRPr lang="en-US" sz="1600"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D397CFBB-2B4B-46DB-80A9-3A9CD4BC1028}"/>
              </a:ext>
            </a:extLst>
          </p:cNvPr>
          <p:cNvSpPr txBox="1"/>
          <p:nvPr/>
        </p:nvSpPr>
        <p:spPr>
          <a:xfrm>
            <a:off x="3155871" y="974182"/>
            <a:ext cx="5473020" cy="1015663"/>
          </a:xfrm>
          <a:prstGeom prst="rect">
            <a:avLst/>
          </a:prstGeom>
          <a:noFill/>
        </p:spPr>
        <p:txBody>
          <a:bodyPr wrap="square" rtlCol="0">
            <a:spAutoFit/>
          </a:bodyPr>
          <a:lstStyle/>
          <a:p>
            <a:pPr algn="ctr"/>
            <a:r>
              <a:rPr lang="en-US" sz="2000" dirty="0">
                <a:solidFill>
                  <a:srgbClr val="FF0000"/>
                </a:solidFill>
                <a:latin typeface="Calibri" panose="020F0502020204030204" pitchFamily="34" charset="0"/>
                <a:cs typeface="Calibri" panose="020F0502020204030204" pitchFamily="34" charset="0"/>
              </a:rPr>
              <a:t>Coexistence of </a:t>
            </a:r>
            <a:r>
              <a:rPr lang="en-US" sz="2000" b="1" dirty="0">
                <a:solidFill>
                  <a:srgbClr val="FF0000"/>
                </a:solidFill>
                <a:latin typeface="Calibri" panose="020F0502020204030204" pitchFamily="34" charset="0"/>
                <a:cs typeface="Calibri" panose="020F0502020204030204" pitchFamily="34" charset="0"/>
              </a:rPr>
              <a:t>undernutrition</a:t>
            </a:r>
            <a:r>
              <a:rPr lang="en-US" sz="2000" dirty="0">
                <a:solidFill>
                  <a:srgbClr val="FF0000"/>
                </a:solidFill>
                <a:latin typeface="Calibri" panose="020F0502020204030204" pitchFamily="34" charset="0"/>
                <a:cs typeface="Calibri" panose="020F0502020204030204" pitchFamily="34" charset="0"/>
              </a:rPr>
              <a:t> (wasting and stunting), </a:t>
            </a:r>
            <a:r>
              <a:rPr lang="en-US" sz="2000" b="1" dirty="0">
                <a:solidFill>
                  <a:srgbClr val="FF0000"/>
                </a:solidFill>
                <a:latin typeface="Calibri" panose="020F0502020204030204" pitchFamily="34" charset="0"/>
                <a:cs typeface="Calibri" panose="020F0502020204030204" pitchFamily="34" charset="0"/>
              </a:rPr>
              <a:t>micronutrient deficiencies</a:t>
            </a:r>
            <a:r>
              <a:rPr lang="en-US" sz="2000" dirty="0">
                <a:solidFill>
                  <a:srgbClr val="FF0000"/>
                </a:solidFill>
                <a:latin typeface="Calibri" panose="020F0502020204030204" pitchFamily="34" charset="0"/>
                <a:cs typeface="Calibri" panose="020F0502020204030204" pitchFamily="34" charset="0"/>
              </a:rPr>
              <a:t>, and </a:t>
            </a:r>
            <a:r>
              <a:rPr lang="en-US" sz="2000" b="1" dirty="0">
                <a:solidFill>
                  <a:srgbClr val="FF0000"/>
                </a:solidFill>
                <a:latin typeface="Calibri" panose="020F0502020204030204" pitchFamily="34" charset="0"/>
                <a:cs typeface="Calibri" panose="020F0502020204030204" pitchFamily="34" charset="0"/>
              </a:rPr>
              <a:t>overweight and obesity</a:t>
            </a:r>
          </a:p>
        </p:txBody>
      </p:sp>
      <p:sp>
        <p:nvSpPr>
          <p:cNvPr id="10" name="TextBox 9">
            <a:extLst>
              <a:ext uri="{FF2B5EF4-FFF2-40B4-BE49-F238E27FC236}">
                <a16:creationId xmlns:a16="http://schemas.microsoft.com/office/drawing/2014/main" id="{F66333B9-F367-42DA-8D31-31570DE29463}"/>
              </a:ext>
            </a:extLst>
          </p:cNvPr>
          <p:cNvSpPr txBox="1"/>
          <p:nvPr/>
        </p:nvSpPr>
        <p:spPr>
          <a:xfrm>
            <a:off x="672995" y="250321"/>
            <a:ext cx="11674632" cy="952899"/>
          </a:xfrm>
          <a:prstGeom prst="rect">
            <a:avLst/>
          </a:prstGeom>
          <a:noFill/>
        </p:spPr>
        <p:txBody>
          <a:bodyPr vert="horz" wrap="square" lIns="0" tIns="0" rIns="0" bIns="0" rtlCol="0" anchor="ctr" anchorCtr="0">
            <a:noAutofit/>
          </a:bodyPr>
          <a:lstStyle>
            <a:defPPr>
              <a:defRPr lang="ru-RU"/>
            </a:defPPr>
            <a:lvl1pPr algn="ctr">
              <a:lnSpc>
                <a:spcPct val="90000"/>
              </a:lnSpc>
              <a:spcBef>
                <a:spcPct val="0"/>
              </a:spcBef>
              <a:buNone/>
              <a:defRPr sz="3600" b="1">
                <a:latin typeface="Rockwell" panose="02060603020205020403" pitchFamily="18" charset="0"/>
              </a:defRPr>
            </a:lvl1pPr>
          </a:lstStyle>
          <a:p>
            <a:r>
              <a:rPr lang="en-US" dirty="0"/>
              <a:t>Triple burden of malnutrition</a:t>
            </a:r>
            <a:endParaRPr lang="en-US" sz="2800" b="0" dirty="0"/>
          </a:p>
        </p:txBody>
      </p:sp>
      <p:sp>
        <p:nvSpPr>
          <p:cNvPr id="3" name="Text Box 6">
            <a:extLst>
              <a:ext uri="{FF2B5EF4-FFF2-40B4-BE49-F238E27FC236}">
                <a16:creationId xmlns:a16="http://schemas.microsoft.com/office/drawing/2014/main" id="{01D4D9FE-8A7D-4B1B-9AD0-63189627C758}"/>
              </a:ext>
            </a:extLst>
          </p:cNvPr>
          <p:cNvSpPr txBox="1">
            <a:spLocks noChangeArrowheads="1"/>
          </p:cNvSpPr>
          <p:nvPr/>
        </p:nvSpPr>
        <p:spPr bwMode="auto">
          <a:xfrm>
            <a:off x="8280352" y="6615148"/>
            <a:ext cx="3953459" cy="242851"/>
          </a:xfrm>
          <a:prstGeom prst="rect">
            <a:avLst/>
          </a:prstGeom>
          <a:noFill/>
        </p:spPr>
        <p:txBody>
          <a:bodyPr wrap="square" rtlCol="0">
            <a:noAutofit/>
          </a:bodyPr>
          <a:lstStyle>
            <a:defPPr>
              <a:defRPr lang="en-US"/>
            </a:defPPr>
            <a:lvl1pPr algn="r">
              <a:defRPr sz="1050">
                <a:solidFill>
                  <a:schemeClr val="bg1">
                    <a:lumMod val="65000"/>
                  </a:schemeClr>
                </a:solidFill>
                <a:latin typeface="Calibri" panose="020F0502020204030204" pitchFamily="34" charset="0"/>
                <a:cs typeface="Calibri" panose="020F0502020204030204" pitchFamily="34" charset="0"/>
              </a:defRPr>
            </a:lvl1pPr>
          </a:lstStyle>
          <a:p>
            <a:r>
              <a:rPr lang="en-US" dirty="0"/>
              <a:t>Source: Ruel 2019, Leroy 2019, Van </a:t>
            </a:r>
            <a:r>
              <a:rPr lang="en-US" dirty="0" err="1"/>
              <a:t>Wesenbeeck</a:t>
            </a:r>
            <a:r>
              <a:rPr lang="en-US" dirty="0"/>
              <a:t> et al. 2018</a:t>
            </a:r>
          </a:p>
        </p:txBody>
      </p:sp>
      <p:sp>
        <p:nvSpPr>
          <p:cNvPr id="11" name="Content Placeholder 3">
            <a:extLst>
              <a:ext uri="{FF2B5EF4-FFF2-40B4-BE49-F238E27FC236}">
                <a16:creationId xmlns:a16="http://schemas.microsoft.com/office/drawing/2014/main" id="{5FD3644D-C010-4B15-9C4E-BA76308CA919}"/>
              </a:ext>
            </a:extLst>
          </p:cNvPr>
          <p:cNvSpPr txBox="1">
            <a:spLocks/>
          </p:cNvSpPr>
          <p:nvPr/>
        </p:nvSpPr>
        <p:spPr>
          <a:xfrm>
            <a:off x="6528835" y="2337272"/>
            <a:ext cx="5257799" cy="3591752"/>
          </a:xfrm>
          <a:prstGeom prst="rect">
            <a:avLst/>
          </a:prstGeom>
          <a:solidFill>
            <a:schemeClr val="accent1"/>
          </a:solidFill>
        </p:spPr>
        <p:txBody>
          <a:bodyPr wrap="square" lIns="0" tIns="173736" rIns="228600" bIns="228600">
            <a:spAutoFit/>
          </a:bodyPr>
          <a:lstStyle>
            <a:lvl1pPr marL="228600" indent="-228600" algn="l" defTabSz="914400" rtl="0" eaLnBrk="1" latinLnBrk="0" hangingPunct="1">
              <a:lnSpc>
                <a:spcPct val="100000"/>
              </a:lnSpc>
              <a:spcBef>
                <a:spcPts val="1800"/>
              </a:spcBef>
              <a:buClr>
                <a:schemeClr val="bg2"/>
              </a:buClr>
              <a:buFont typeface="Wingdings" charset="2"/>
              <a:buChar char="§"/>
              <a:defRPr sz="2400" b="0" i="0" kern="1200">
                <a:solidFill>
                  <a:schemeClr val="tx1"/>
                </a:solidFill>
                <a:latin typeface="+mn-lt"/>
                <a:ea typeface="Arial" charset="0"/>
                <a:cs typeface="Arial" charset="0"/>
              </a:defRPr>
            </a:lvl1pPr>
            <a:lvl2pPr marL="457200" indent="-228600" algn="l" defTabSz="914400" rtl="0" eaLnBrk="1" latinLnBrk="0" hangingPunct="1">
              <a:lnSpc>
                <a:spcPct val="100000"/>
              </a:lnSpc>
              <a:spcBef>
                <a:spcPts val="900"/>
              </a:spcBef>
              <a:buClr>
                <a:schemeClr val="accent1"/>
              </a:buClr>
              <a:buFont typeface="Wingdings" panose="05000000000000000000" pitchFamily="2" charset="2"/>
              <a:buChar char="§"/>
              <a:defRPr sz="1800" b="0" i="0" kern="1200">
                <a:solidFill>
                  <a:schemeClr val="tx1"/>
                </a:solidFill>
                <a:latin typeface="+mn-lt"/>
                <a:ea typeface="Arial" charset="0"/>
                <a:cs typeface="Arial" charset="0"/>
              </a:defRPr>
            </a:lvl2pPr>
            <a:lvl3pPr marL="685800" indent="-228600" algn="l" defTabSz="914400" rtl="0" eaLnBrk="1" latinLnBrk="0" hangingPunct="1">
              <a:lnSpc>
                <a:spcPct val="100000"/>
              </a:lnSpc>
              <a:spcBef>
                <a:spcPts val="900"/>
              </a:spcBef>
              <a:buClr>
                <a:schemeClr val="tx2"/>
              </a:buClr>
              <a:buFont typeface="Wingdings" panose="05000000000000000000" pitchFamily="2" charset="2"/>
              <a:buChar char="§"/>
              <a:defRPr sz="1800" b="0" i="0" kern="1200">
                <a:solidFill>
                  <a:schemeClr val="tx1"/>
                </a:solidFill>
                <a:latin typeface="+mn-lt"/>
                <a:ea typeface="Arial" charset="0"/>
                <a:cs typeface="Arial" charset="0"/>
              </a:defRPr>
            </a:lvl3pPr>
            <a:lvl4pPr marL="914400" indent="-228600" algn="l" defTabSz="914400" rtl="0" eaLnBrk="1" latinLnBrk="0" hangingPunct="1">
              <a:lnSpc>
                <a:spcPct val="100000"/>
              </a:lnSpc>
              <a:spcBef>
                <a:spcPts val="900"/>
              </a:spcBef>
              <a:buFont typeface="Wingdings" panose="05000000000000000000" pitchFamily="2" charset="2"/>
              <a:buChar char="§"/>
              <a:defRPr sz="1800" b="0" i="0" kern="1200">
                <a:solidFill>
                  <a:schemeClr val="tx1"/>
                </a:solidFill>
                <a:latin typeface="+mn-lt"/>
                <a:ea typeface="Arial" charset="0"/>
                <a:cs typeface="Arial" charset="0"/>
              </a:defRPr>
            </a:lvl4pPr>
            <a:lvl5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en-US" sz="3200" b="1" dirty="0">
                <a:solidFill>
                  <a:schemeClr val="bg1"/>
                </a:solidFill>
              </a:rPr>
              <a:t>3 billion people cannot afford a </a:t>
            </a:r>
            <a:r>
              <a:rPr lang="en-US" sz="3200" b="1" dirty="0">
                <a:solidFill>
                  <a:srgbClr val="FFFF00"/>
                </a:solidFill>
              </a:rPr>
              <a:t>healthy diet </a:t>
            </a:r>
          </a:p>
          <a:p>
            <a:pPr lvl="1"/>
            <a:endParaRPr lang="en-US" sz="3200" b="1" dirty="0">
              <a:solidFill>
                <a:srgbClr val="FFFF00"/>
              </a:solidFill>
            </a:endParaRPr>
          </a:p>
          <a:p>
            <a:pPr lvl="1"/>
            <a:r>
              <a:rPr lang="en-US" sz="3200" b="1" dirty="0">
                <a:solidFill>
                  <a:schemeClr val="bg1"/>
                </a:solidFill>
              </a:rPr>
              <a:t>2 billion people with </a:t>
            </a:r>
            <a:r>
              <a:rPr lang="en-US" sz="3200" b="1" dirty="0">
                <a:solidFill>
                  <a:srgbClr val="FFFF00"/>
                </a:solidFill>
              </a:rPr>
              <a:t>micronutrient deficiencies</a:t>
            </a:r>
          </a:p>
        </p:txBody>
      </p:sp>
    </p:spTree>
    <p:extLst>
      <p:ext uri="{BB962C8B-B14F-4D97-AF65-F5344CB8AC3E}">
        <p14:creationId xmlns:p14="http://schemas.microsoft.com/office/powerpoint/2010/main" val="3103675807"/>
      </p:ext>
    </p:extLst>
  </p:cSld>
  <p:clrMapOvr>
    <a:masterClrMapping/>
  </p:clrMapOvr>
</p:sld>
</file>

<file path=ppt/theme/theme1.xml><?xml version="1.0" encoding="utf-8"?>
<a:theme xmlns:a="http://schemas.openxmlformats.org/drawingml/2006/main" name="3_IFPRI 2017">
  <a:themeElements>
    <a:clrScheme name="COVID-19">
      <a:dk1>
        <a:sysClr val="windowText" lastClr="000000"/>
      </a:dk1>
      <a:lt1>
        <a:sysClr val="window" lastClr="FFFFFF"/>
      </a:lt1>
      <a:dk2>
        <a:srgbClr val="8850A0"/>
      </a:dk2>
      <a:lt2>
        <a:srgbClr val="89D6F2"/>
      </a:lt2>
      <a:accent1>
        <a:srgbClr val="00AE9A"/>
      </a:accent1>
      <a:accent2>
        <a:srgbClr val="F7921E"/>
      </a:accent2>
      <a:accent3>
        <a:srgbClr val="007DB4"/>
      </a:accent3>
      <a:accent4>
        <a:srgbClr val="C4D82E"/>
      </a:accent4>
      <a:accent5>
        <a:srgbClr val="FFDC1E"/>
      </a:accent5>
      <a:accent6>
        <a:srgbClr val="43C5E4"/>
      </a:accent6>
      <a:hlink>
        <a:srgbClr val="0070C0"/>
      </a:hlink>
      <a:folHlink>
        <a:srgbClr val="7030A0"/>
      </a:folHlink>
    </a:clrScheme>
    <a:fontScheme name="IFPRI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Autofit/>
      </a:bodyPr>
      <a:lstStyle>
        <a:defPPr algn="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GFPR 2020">
      <a:dk1>
        <a:sysClr val="windowText" lastClr="000000"/>
      </a:dk1>
      <a:lt1>
        <a:sysClr val="window" lastClr="FFFFFF"/>
      </a:lt1>
      <a:dk2>
        <a:srgbClr val="004B8C"/>
      </a:dk2>
      <a:lt2>
        <a:srgbClr val="00B1EB"/>
      </a:lt2>
      <a:accent1>
        <a:srgbClr val="0086CB"/>
      </a:accent1>
      <a:accent2>
        <a:srgbClr val="2BB673"/>
      </a:accent2>
      <a:accent3>
        <a:srgbClr val="FEC34E"/>
      </a:accent3>
      <a:accent4>
        <a:srgbClr val="F26541"/>
      </a:accent4>
      <a:accent5>
        <a:srgbClr val="A71B51"/>
      </a:accent5>
      <a:accent6>
        <a:srgbClr val="008B7A"/>
      </a:accent6>
      <a:hlink>
        <a:srgbClr val="0086CB"/>
      </a:hlink>
      <a:folHlink>
        <a:srgbClr val="971549"/>
      </a:folHlink>
    </a:clrScheme>
    <a:fontScheme name="IFPR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vert="horz" lIns="91440" tIns="45720" rIns="91440" bIns="45720" rtlCol="0" anchor="ctr">
        <a:noAutofit/>
      </a:bodyPr>
      <a:lstStyle>
        <a:defPPr>
          <a:defRPr sz="3200" b="1" dirty="0" smtClean="0">
            <a:solidFill>
              <a:schemeClr val="tx2">
                <a:lumMod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FPRI 2017">
  <a:themeElements>
    <a:clrScheme name="IFPRI Color Palette">
      <a:dk1>
        <a:srgbClr val="000000"/>
      </a:dk1>
      <a:lt1>
        <a:srgbClr val="FFFFFF"/>
      </a:lt1>
      <a:dk2>
        <a:srgbClr val="44546A"/>
      </a:dk2>
      <a:lt2>
        <a:srgbClr val="E7E6E6"/>
      </a:lt2>
      <a:accent1>
        <a:srgbClr val="62BA45"/>
      </a:accent1>
      <a:accent2>
        <a:srgbClr val="00AE9A"/>
      </a:accent2>
      <a:accent3>
        <a:srgbClr val="EF463B"/>
      </a:accent3>
      <a:accent4>
        <a:srgbClr val="F7921E"/>
      </a:accent4>
      <a:accent5>
        <a:srgbClr val="8850A0"/>
      </a:accent5>
      <a:accent6>
        <a:srgbClr val="007DB3"/>
      </a:accent6>
      <a:hlink>
        <a:srgbClr val="3C5567"/>
      </a:hlink>
      <a:folHlink>
        <a:srgbClr val="95C94F"/>
      </a:folHlink>
    </a:clrScheme>
    <a:fontScheme name="IFPRI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Autofit/>
      </a:bodyPr>
      <a:lstStyle>
        <a:defPPr algn="r">
          <a:defRPr sz="2400" dirty="0" smtClean="0"/>
        </a:defPPr>
      </a:lstStyle>
    </a:txDef>
  </a:objectDefaults>
  <a:extraClrSchemeLst/>
  <a:extLst>
    <a:ext uri="{05A4C25C-085E-4340-85A3-A5531E510DB2}">
      <thm15:themeFamily xmlns:thm15="http://schemas.microsoft.com/office/thememl/2012/main" name="Presentation1" id="{207675EE-E7DB-4203-92E1-81391968D6CB}" vid="{05C3F227-0EE5-4F24-92F8-F3350C78F7F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43424</TotalTime>
  <Words>2097</Words>
  <Application>Microsoft Office PowerPoint</Application>
  <PresentationFormat>Widescreen</PresentationFormat>
  <Paragraphs>255</Paragraphs>
  <Slides>27</Slides>
  <Notes>21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Arial</vt:lpstr>
      <vt:lpstr>Arial Narrow</vt:lpstr>
      <vt:lpstr>Calibri</vt:lpstr>
      <vt:lpstr>Courier New</vt:lpstr>
      <vt:lpstr>Harding</vt:lpstr>
      <vt:lpstr>Lato Black</vt:lpstr>
      <vt:lpstr>Rockwell</vt:lpstr>
      <vt:lpstr>Wingdings</vt:lpstr>
      <vt:lpstr>3_IFPRI 2017</vt:lpstr>
      <vt:lpstr>Custom Design</vt:lpstr>
      <vt:lpstr>IFPRI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COVID-19 impacts on global poverty and nutrition </vt:lpstr>
      <vt:lpstr>Poor people’s food and nutrition security is disproportionately affected by COVID-19</vt:lpstr>
      <vt:lpstr>COVID-19 impacts on inequality in food systems  Survey results from Ethiopia </vt:lpstr>
      <vt:lpstr>Women are especially vulnerable</vt:lpstr>
      <vt:lpstr>Income declines and gender effects of COVID-19  Impact of fall in remittances in Myanmar </vt:lpstr>
      <vt:lpstr>COVID-19 and Public Services  and Food Programs  </vt:lpstr>
      <vt:lpstr>Scaling and sustaining social protection  under COVID-19 </vt:lpstr>
      <vt:lpstr>Restructuring supply chains and food systems</vt:lpstr>
      <vt:lpstr>Supply disruptions versus income and employment Survey evidence from Myanmar</vt:lpstr>
      <vt:lpstr>COVID-19 impacts : Rural vs Urban</vt:lpstr>
      <vt:lpstr>PowerPoint Presentation</vt:lpstr>
      <vt:lpstr>COVID-19 trade restrictions (int’l and domestic) create problems for  developing countries</vt:lpstr>
      <vt:lpstr>PowerPoint Presentation</vt:lpstr>
      <vt:lpstr>PowerPoint Presentation</vt:lpstr>
      <vt:lpstr>PowerPoint Presentation</vt:lpstr>
      <vt:lpstr>PowerPoint Presentation</vt:lpstr>
    </vt:vector>
  </TitlesOfParts>
  <Company>IFPRI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Sample</dc:creator>
  <cp:lastModifiedBy>Swinnen, Johan (IFPRI)</cp:lastModifiedBy>
  <cp:revision>1384</cp:revision>
  <cp:lastPrinted>2021-12-06T16:15:57Z</cp:lastPrinted>
  <dcterms:created xsi:type="dcterms:W3CDTF">2015-10-27T18:58:36Z</dcterms:created>
  <dcterms:modified xsi:type="dcterms:W3CDTF">2021-12-07T02:55:23Z</dcterms:modified>
</cp:coreProperties>
</file>