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6" r:id="rId5"/>
    <p:sldId id="8931" r:id="rId6"/>
    <p:sldId id="8932" r:id="rId7"/>
    <p:sldId id="8915" r:id="rId8"/>
    <p:sldId id="8916" r:id="rId9"/>
    <p:sldId id="8917" r:id="rId10"/>
    <p:sldId id="8929" r:id="rId11"/>
    <p:sldId id="8933" r:id="rId12"/>
    <p:sldId id="8934" r:id="rId13"/>
    <p:sldId id="8928" r:id="rId14"/>
    <p:sldId id="8918" r:id="rId15"/>
    <p:sldId id="8927" r:id="rId16"/>
    <p:sldId id="8935" r:id="rId17"/>
    <p:sldId id="8920" r:id="rId18"/>
    <p:sldId id="8922" r:id="rId19"/>
    <p:sldId id="8926" r:id="rId20"/>
    <p:sldId id="8923" r:id="rId21"/>
    <p:sldId id="8924" r:id="rId22"/>
    <p:sldId id="893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188" autoAdjust="0"/>
  </p:normalViewPr>
  <p:slideViewPr>
    <p:cSldViewPr snapToGrid="0">
      <p:cViewPr varScale="1">
        <p:scale>
          <a:sx n="107" d="100"/>
          <a:sy n="107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63638\Downloads\FAOSTAT_data_5-25-2021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report%20final/Scenarios%20all%20dom%20support%20in%20figure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report%20final/Scenarios%20all%20dom%20support%20in%20figure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report%20final/Scenarios%20all%20dom%20support%20in%20figure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report%20final/Scenarios%20all%20dom%20support%20in%20figures%20new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report%20final/Scenarios%20all%20dom%20support%20in%20figures%20new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report%20final/Scenarios%20all%20dom%20support%20in%20figures%20new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report%20final/Scenarios%20all%20dom%20support%20in%20figures%20new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cgiar-my.sharepoint.com/personal/deborah_lee_cgiar_org/Documents/Jo/GTAP%20conference_Repurposing%20subsidies%20graph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cgiar-my.sharepoint.com/personal/deborah_lee_cgiar_org/Documents/Jo/GTAP%20conference_Repurposing%20subsidies%20graph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report%20final/Food%20production%20per%20capita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report%20final/Graphs%20Data%20May%201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report%20final/Graphs%20Data%20May%201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model%20results/Baseline_Level_Values_By_Indicators(AutoRecovered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mart\Dropbox%20(IFPRI)\Projects\FarmGHG_Phase2\2_Model\Results\April2021_2040\Baseline_Level_Values_By_Indicator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report%20final/Scenarios%20all%20dom%20support%20in%20figur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mgautam_worldbank_org/Documents/Subsidies/IFPRI%20report%20final/Scenarios%20all%20dom%20support%20in%20figure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73109243697479E-2"/>
          <c:y val="6.0706401766004413E-2"/>
          <c:w val="0.93145658263305298"/>
          <c:h val="0.77122942413655249"/>
        </c:manualLayout>
      </c:layout>
      <c:areaChart>
        <c:grouping val="standard"/>
        <c:varyColors val="0"/>
        <c:ser>
          <c:idx val="3"/>
          <c:order val="0"/>
          <c:tx>
            <c:strRef>
              <c:f>'FAOSTAT_data_5-25-2021'!$AD$13</c:f>
              <c:strCache>
                <c:ptCount val="1"/>
                <c:pt idx="0">
                  <c:v>Food Production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dLbls>
            <c:dLbl>
              <c:idx val="0"/>
              <c:layout>
                <c:manualLayout>
                  <c:x val="0.37780123072851185"/>
                  <c:y val="-0.32533112582781459"/>
                </c:manualLayout>
              </c:layout>
              <c:tx>
                <c:rich>
                  <a:bodyPr/>
                  <a:lstStyle/>
                  <a:p>
                    <a:fld id="{195215EE-965A-47C7-B9A5-BB7614BF8E85}" type="SERIESNAME">
                      <a:rPr lang="en-US" baseline="0"/>
                      <a:pPr/>
                      <a:t>[SERIES NAME]</a:t>
                    </a:fld>
                    <a:r>
                      <a:rPr lang="en-US" baseline="0"/>
                      <a:t>  3.6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047C-4778-94C5-5E370582BCE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472ECF2-EC3C-4F78-8ABD-28A618CF3B07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047C-4778-94C5-5E370582BCE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C2BF851-E4FF-42B0-84F7-75F3D9F7AD49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047C-4778-94C5-5E370582BCE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2A6F195-08EA-4566-B9E2-447BBA15A4D4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047C-4778-94C5-5E370582BCE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204453D-AE6F-4189-B438-FB58F5B8DA01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047C-4778-94C5-5E370582BCE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8C980B7-8CD6-48CE-8FF0-44967B5279E4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047C-4778-94C5-5E370582BCE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E4976E86-2288-4BD0-AC2E-250F772EDF3B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047C-4778-94C5-5E370582BCE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1F50CF58-0E22-479C-BBE5-93A37CB69302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047C-4778-94C5-5E370582BCE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F6E0BA5C-90C4-4771-A8E1-DEDD38A6FA01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047C-4778-94C5-5E370582BCE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96ECF97A-4A44-4300-A1A7-667E9796915A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047C-4778-94C5-5E370582BCE7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525F5DB6-175B-4748-8F20-0D151E15AB26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047C-4778-94C5-5E370582BCE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1F9A57A9-0538-4C6B-AB9F-554A3008596B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047C-4778-94C5-5E370582BCE7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6AB28B62-1CC5-4E82-96D1-3D058851045A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047C-4778-94C5-5E370582BCE7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88293DF2-22D9-437C-9D88-DEDE8217805C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047C-4778-94C5-5E370582BCE7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71EF1441-D6C4-44B2-A51B-FB4512641EF5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047C-4778-94C5-5E370582BCE7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BDF55719-09DC-467C-8270-0BD63A4747CB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047C-4778-94C5-5E370582BCE7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F2C1ACC3-7BD8-48AE-8835-1C4FACD8251E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047C-4778-94C5-5E370582BCE7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D01BDC01-5C84-4EAE-9FE9-6041070AB89D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047C-4778-94C5-5E370582BCE7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2499C40F-60F7-45E1-807F-AA3E4AB09769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047C-4778-94C5-5E370582BCE7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2C94FF4F-1255-4EBA-AC65-EDB9ED133A7D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047C-4778-94C5-5E370582BCE7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DBC3B90F-7316-4CF8-BF79-BE78869D4CF7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047C-4778-94C5-5E370582BCE7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ECC60C1C-0D9B-4B4C-9B69-5B06BAC58028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047C-4778-94C5-5E370582BCE7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D421AC62-BE02-4441-8A52-B3A2DA76AFC1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047C-4778-94C5-5E370582BCE7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B681F3EB-8F93-4E30-9129-3FD8D2E3968F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047C-4778-94C5-5E370582BCE7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fld id="{2552F9B1-4DE2-46AC-B7BB-E928C5FF1A1D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047C-4778-94C5-5E370582BCE7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fld id="{856D1682-D9B8-4E8A-AED3-80ACDEF2CAED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047C-4778-94C5-5E370582BCE7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fld id="{C3DF4CE0-4C47-4912-91EE-4028C45D0BE8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047C-4778-94C5-5E370582BCE7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fld id="{A092E1D3-A6C2-4E4C-A309-9CC0DA72D083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047C-4778-94C5-5E370582BCE7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fld id="{D0D96183-4BDC-48D4-8669-19695EF3EBFC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047C-4778-94C5-5E370582BCE7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fld id="{C0AFA7A1-D16D-4AA4-B2D3-E85E05AC626F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047C-4778-94C5-5E370582BCE7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fld id="{978DDBCD-533A-4FC6-8A7B-7D6A0C5B3D8C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047C-4778-94C5-5E370582BCE7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fld id="{E997D771-5B25-4F1D-8EA3-C53C45D58A74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047C-4778-94C5-5E370582BCE7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fld id="{22104929-9909-429C-87EF-B09334F38EDA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047C-4778-94C5-5E370582BCE7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fld id="{6D217B02-C48C-4011-9DE4-7185FABE80DD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047C-4778-94C5-5E370582BCE7}"/>
                </c:ext>
              </c:extLst>
            </c:dLbl>
            <c:dLbl>
              <c:idx val="34"/>
              <c:tx>
                <c:rich>
                  <a:bodyPr/>
                  <a:lstStyle/>
                  <a:p>
                    <a:fld id="{A45A0434-0CF9-4C65-88A5-97F6F9B73E37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047C-4778-94C5-5E370582BCE7}"/>
                </c:ext>
              </c:extLst>
            </c:dLbl>
            <c:dLbl>
              <c:idx val="35"/>
              <c:tx>
                <c:rich>
                  <a:bodyPr/>
                  <a:lstStyle/>
                  <a:p>
                    <a:fld id="{8ED464B1-FDFF-4555-8E3F-063D3D7B37C0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047C-4778-94C5-5E370582BCE7}"/>
                </c:ext>
              </c:extLst>
            </c:dLbl>
            <c:dLbl>
              <c:idx val="36"/>
              <c:tx>
                <c:rich>
                  <a:bodyPr/>
                  <a:lstStyle/>
                  <a:p>
                    <a:fld id="{930A39CB-4B44-4D27-BBCB-415F467D83D3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047C-4778-94C5-5E370582BCE7}"/>
                </c:ext>
              </c:extLst>
            </c:dLbl>
            <c:dLbl>
              <c:idx val="37"/>
              <c:tx>
                <c:rich>
                  <a:bodyPr/>
                  <a:lstStyle/>
                  <a:p>
                    <a:fld id="{30F56397-A5EE-459C-9D9A-0972F23349BC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047C-4778-94C5-5E370582BCE7}"/>
                </c:ext>
              </c:extLst>
            </c:dLbl>
            <c:dLbl>
              <c:idx val="38"/>
              <c:tx>
                <c:rich>
                  <a:bodyPr/>
                  <a:lstStyle/>
                  <a:p>
                    <a:fld id="{80D6581D-838A-461B-8B0A-C536A95801FA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047C-4778-94C5-5E370582BCE7}"/>
                </c:ext>
              </c:extLst>
            </c:dLbl>
            <c:dLbl>
              <c:idx val="39"/>
              <c:tx>
                <c:rich>
                  <a:bodyPr/>
                  <a:lstStyle/>
                  <a:p>
                    <a:fld id="{21C98108-393A-4071-90BD-0CBBEF814E36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7-047C-4778-94C5-5E370582BCE7}"/>
                </c:ext>
              </c:extLst>
            </c:dLbl>
            <c:dLbl>
              <c:idx val="40"/>
              <c:tx>
                <c:rich>
                  <a:bodyPr/>
                  <a:lstStyle/>
                  <a:p>
                    <a:fld id="{F25A1120-9E03-4934-B01B-88028E07C76B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8-047C-4778-94C5-5E370582BCE7}"/>
                </c:ext>
              </c:extLst>
            </c:dLbl>
            <c:dLbl>
              <c:idx val="41"/>
              <c:tx>
                <c:rich>
                  <a:bodyPr/>
                  <a:lstStyle/>
                  <a:p>
                    <a:fld id="{1CC99A1C-0ACB-40C8-B897-72003FE8DCFD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9-047C-4778-94C5-5E370582BCE7}"/>
                </c:ext>
              </c:extLst>
            </c:dLbl>
            <c:dLbl>
              <c:idx val="42"/>
              <c:tx>
                <c:rich>
                  <a:bodyPr/>
                  <a:lstStyle/>
                  <a:p>
                    <a:fld id="{18C6891A-00DE-40E7-8C30-28D10AD14BDF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047C-4778-94C5-5E370582BCE7}"/>
                </c:ext>
              </c:extLst>
            </c:dLbl>
            <c:dLbl>
              <c:idx val="43"/>
              <c:tx>
                <c:rich>
                  <a:bodyPr/>
                  <a:lstStyle/>
                  <a:p>
                    <a:fld id="{E36ACE4C-B8BF-4D08-930B-0217616B4668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047C-4778-94C5-5E370582BCE7}"/>
                </c:ext>
              </c:extLst>
            </c:dLbl>
            <c:dLbl>
              <c:idx val="44"/>
              <c:tx>
                <c:rich>
                  <a:bodyPr/>
                  <a:lstStyle/>
                  <a:p>
                    <a:fld id="{E57C625D-20D5-4A06-8B63-067C6DAD1F5F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047C-4778-94C5-5E370582BCE7}"/>
                </c:ext>
              </c:extLst>
            </c:dLbl>
            <c:dLbl>
              <c:idx val="45"/>
              <c:tx>
                <c:rich>
                  <a:bodyPr/>
                  <a:lstStyle/>
                  <a:p>
                    <a:fld id="{C5299DFE-AA63-466F-9A31-B85BCB510703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047C-4778-94C5-5E370582BCE7}"/>
                </c:ext>
              </c:extLst>
            </c:dLbl>
            <c:dLbl>
              <c:idx val="46"/>
              <c:tx>
                <c:rich>
                  <a:bodyPr/>
                  <a:lstStyle/>
                  <a:p>
                    <a:fld id="{46440835-A5E5-48B9-80F2-AF9E58E6249B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047C-4778-94C5-5E370582BCE7}"/>
                </c:ext>
              </c:extLst>
            </c:dLbl>
            <c:dLbl>
              <c:idx val="47"/>
              <c:tx>
                <c:rich>
                  <a:bodyPr/>
                  <a:lstStyle/>
                  <a:p>
                    <a:fld id="{1D8C2D41-E026-40D7-864C-0BBEA45DDCFD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F-047C-4778-94C5-5E370582BCE7}"/>
                </c:ext>
              </c:extLst>
            </c:dLbl>
            <c:dLbl>
              <c:idx val="48"/>
              <c:tx>
                <c:rich>
                  <a:bodyPr/>
                  <a:lstStyle/>
                  <a:p>
                    <a:fld id="{C6975864-8CB9-43B6-9555-2D500345028D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047C-4778-94C5-5E370582BCE7}"/>
                </c:ext>
              </c:extLst>
            </c:dLbl>
            <c:dLbl>
              <c:idx val="49"/>
              <c:tx>
                <c:rich>
                  <a:bodyPr/>
                  <a:lstStyle/>
                  <a:p>
                    <a:fld id="{6848C77F-29F6-4C44-B910-AD3847D557D3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1-047C-4778-94C5-5E370582BCE7}"/>
                </c:ext>
              </c:extLst>
            </c:dLbl>
            <c:dLbl>
              <c:idx val="50"/>
              <c:tx>
                <c:rich>
                  <a:bodyPr/>
                  <a:lstStyle/>
                  <a:p>
                    <a:fld id="{32C3804E-0A9D-409F-B92E-CCC118BDE935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047C-4778-94C5-5E370582BCE7}"/>
                </c:ext>
              </c:extLst>
            </c:dLbl>
            <c:dLbl>
              <c:idx val="51"/>
              <c:tx>
                <c:rich>
                  <a:bodyPr/>
                  <a:lstStyle/>
                  <a:p>
                    <a:fld id="{FDC8E8C8-8720-4184-A66C-B0248EAFDED4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3-047C-4778-94C5-5E370582BCE7}"/>
                </c:ext>
              </c:extLst>
            </c:dLbl>
            <c:dLbl>
              <c:idx val="52"/>
              <c:tx>
                <c:rich>
                  <a:bodyPr/>
                  <a:lstStyle/>
                  <a:p>
                    <a:fld id="{2E7B4A49-00B7-4FFD-9FD7-8BAFCE82111F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4-047C-4778-94C5-5E370582BCE7}"/>
                </c:ext>
              </c:extLst>
            </c:dLbl>
            <c:dLbl>
              <c:idx val="53"/>
              <c:tx>
                <c:rich>
                  <a:bodyPr/>
                  <a:lstStyle/>
                  <a:p>
                    <a:fld id="{9DB5FC81-DFA4-477A-856B-1D4845EC7EB3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5-047C-4778-94C5-5E370582BCE7}"/>
                </c:ext>
              </c:extLst>
            </c:dLbl>
            <c:dLbl>
              <c:idx val="54"/>
              <c:tx>
                <c:rich>
                  <a:bodyPr/>
                  <a:lstStyle/>
                  <a:p>
                    <a:fld id="{0B9A3D91-10DA-4A16-A1E1-07A8F43AC210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6-047C-4778-94C5-5E370582BCE7}"/>
                </c:ext>
              </c:extLst>
            </c:dLbl>
            <c:dLbl>
              <c:idx val="55"/>
              <c:tx>
                <c:rich>
                  <a:bodyPr/>
                  <a:lstStyle/>
                  <a:p>
                    <a:fld id="{FC3C8E45-ACB9-42D8-8B4B-621A939B5F4D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7-047C-4778-94C5-5E370582BCE7}"/>
                </c:ext>
              </c:extLst>
            </c:dLbl>
            <c:dLbl>
              <c:idx val="56"/>
              <c:tx>
                <c:rich>
                  <a:bodyPr/>
                  <a:lstStyle/>
                  <a:p>
                    <a:fld id="{FDF4100F-F995-4DDF-9DA9-E20730326C61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8-047C-4778-94C5-5E370582BCE7}"/>
                </c:ext>
              </c:extLst>
            </c:dLbl>
            <c:dLbl>
              <c:idx val="57"/>
              <c:layout>
                <c:manualLayout>
                  <c:x val="-2.7777777777777776E-2"/>
                  <c:y val="-0.34722222222222221"/>
                </c:manualLayout>
              </c:layout>
              <c:tx>
                <c:rich>
                  <a:bodyPr/>
                  <a:lstStyle/>
                  <a:p>
                    <a:fld id="{A28F8594-5348-4EC7-9102-A84E35C0EE91}" type="SERIESNAME">
                      <a:rPr lang="en-US" baseline="0"/>
                      <a:pPr/>
                      <a:t>[SERIES NAME]</a:t>
                    </a:fld>
                    <a:r>
                      <a:rPr lang="en-US" baseline="0"/>
                      <a:t> </a:t>
                    </a:r>
                    <a:fld id="{0B11D42D-7AEF-4A63-850F-BA486EBCA752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9-047C-4778-94C5-5E370582BC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cat>
            <c:numRef>
              <c:f>'FAOSTAT_data_5-25-2021'!$Q$14:$Q$71</c:f>
              <c:numCache>
                <c:formatCode>General</c:formatCode>
                <c:ptCount val="58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</c:numCache>
            </c:numRef>
          </c:cat>
          <c:val>
            <c:numRef>
              <c:f>'FAOSTAT_data_5-25-2021'!$AD$14:$AD$71</c:f>
              <c:numCache>
                <c:formatCode>General</c:formatCode>
                <c:ptCount val="58"/>
                <c:pt idx="0">
                  <c:v>1</c:v>
                </c:pt>
                <c:pt idx="1">
                  <c:v>1.0313576843556169</c:v>
                </c:pt>
                <c:pt idx="2">
                  <c:v>1.0561681598897312</c:v>
                </c:pt>
                <c:pt idx="3">
                  <c:v>1.0920055134390076</c:v>
                </c:pt>
                <c:pt idx="4">
                  <c:v>1.1126809097174362</c:v>
                </c:pt>
                <c:pt idx="5">
                  <c:v>1.1588559614059271</c:v>
                </c:pt>
                <c:pt idx="6">
                  <c:v>1.2022742935906272</c:v>
                </c:pt>
                <c:pt idx="7">
                  <c:v>1.2384562370778773</c:v>
                </c:pt>
                <c:pt idx="8">
                  <c:v>1.2446588559614058</c:v>
                </c:pt>
                <c:pt idx="9">
                  <c:v>1.2856650585802896</c:v>
                </c:pt>
                <c:pt idx="10">
                  <c:v>1.3163335630599589</c:v>
                </c:pt>
                <c:pt idx="11">
                  <c:v>1.3080634045485873</c:v>
                </c:pt>
                <c:pt idx="12">
                  <c:v>1.3845623707787733</c:v>
                </c:pt>
                <c:pt idx="13">
                  <c:v>1.3935217091660923</c:v>
                </c:pt>
                <c:pt idx="14">
                  <c:v>1.4255685733976566</c:v>
                </c:pt>
                <c:pt idx="15">
                  <c:v>1.4634734665747759</c:v>
                </c:pt>
                <c:pt idx="16">
                  <c:v>1.4934527911784978</c:v>
                </c:pt>
                <c:pt idx="17">
                  <c:v>1.5647829083390763</c:v>
                </c:pt>
                <c:pt idx="18">
                  <c:v>1.5809786354238458</c:v>
                </c:pt>
                <c:pt idx="19">
                  <c:v>1.58407994486561</c:v>
                </c:pt>
                <c:pt idx="20">
                  <c:v>1.6305995864920744</c:v>
                </c:pt>
                <c:pt idx="21">
                  <c:v>1.6874569262577532</c:v>
                </c:pt>
                <c:pt idx="22">
                  <c:v>1.6964162646450722</c:v>
                </c:pt>
                <c:pt idx="23">
                  <c:v>1.7749827705031012</c:v>
                </c:pt>
                <c:pt idx="24">
                  <c:v>1.8056512749827704</c:v>
                </c:pt>
                <c:pt idx="25">
                  <c:v>1.8470020675396279</c:v>
                </c:pt>
                <c:pt idx="26">
                  <c:v>1.8631977946243969</c:v>
                </c:pt>
                <c:pt idx="27">
                  <c:v>1.8776705720192972</c:v>
                </c:pt>
                <c:pt idx="28">
                  <c:v>1.9483115093039283</c:v>
                </c:pt>
                <c:pt idx="29">
                  <c:v>1.9958649207443144</c:v>
                </c:pt>
                <c:pt idx="30">
                  <c:v>1.9858718125430739</c:v>
                </c:pt>
                <c:pt idx="31">
                  <c:v>2.0389386629910407</c:v>
                </c:pt>
                <c:pt idx="32">
                  <c:v>2.0568573397656786</c:v>
                </c:pt>
                <c:pt idx="33">
                  <c:v>2.1082012405237767</c:v>
                </c:pt>
                <c:pt idx="34">
                  <c:v>2.1543762922122673</c:v>
                </c:pt>
                <c:pt idx="35">
                  <c:v>2.2388008270158513</c:v>
                </c:pt>
                <c:pt idx="36">
                  <c:v>2.283252929014473</c:v>
                </c:pt>
                <c:pt idx="37">
                  <c:v>2.3270158511371468</c:v>
                </c:pt>
                <c:pt idx="38">
                  <c:v>2.3993797381116471</c:v>
                </c:pt>
                <c:pt idx="39">
                  <c:v>2.4427980702963472</c:v>
                </c:pt>
                <c:pt idx="40">
                  <c:v>2.4710544452101999</c:v>
                </c:pt>
                <c:pt idx="41">
                  <c:v>2.5082701585113716</c:v>
                </c:pt>
                <c:pt idx="42">
                  <c:v>2.5706409372846313</c:v>
                </c:pt>
                <c:pt idx="43">
                  <c:v>2.6760854583046174</c:v>
                </c:pt>
                <c:pt idx="44">
                  <c:v>2.7239834596829771</c:v>
                </c:pt>
                <c:pt idx="45">
                  <c:v>2.7770503101309445</c:v>
                </c:pt>
                <c:pt idx="46">
                  <c:v>2.8545830461750517</c:v>
                </c:pt>
                <c:pt idx="47">
                  <c:v>2.9727773949000689</c:v>
                </c:pt>
                <c:pt idx="48">
                  <c:v>2.9972432804962095</c:v>
                </c:pt>
                <c:pt idx="49">
                  <c:v>3.0582356995175743</c:v>
                </c:pt>
                <c:pt idx="50">
                  <c:v>3.1595451412818747</c:v>
                </c:pt>
                <c:pt idx="51">
                  <c:v>3.1971054445210201</c:v>
                </c:pt>
                <c:pt idx="52">
                  <c:v>3.3252929014472778</c:v>
                </c:pt>
                <c:pt idx="53">
                  <c:v>3.3904203997243281</c:v>
                </c:pt>
                <c:pt idx="54">
                  <c:v>3.4438318401102688</c:v>
                </c:pt>
                <c:pt idx="55">
                  <c:v>3.5034458993797384</c:v>
                </c:pt>
                <c:pt idx="56">
                  <c:v>3.5982081323225361</c:v>
                </c:pt>
                <c:pt idx="57" formatCode="0.0">
                  <c:v>3.640248104755341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'FAOSTAT_data_5-25-2021'!$AD$71</c15:f>
                <c15:dlblRangeCache>
                  <c:ptCount val="1"/>
                  <c:pt idx="0">
                    <c:v>3.6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3A-047C-4778-94C5-5E370582BCE7}"/>
            </c:ext>
          </c:extLst>
        </c:ser>
        <c:ser>
          <c:idx val="0"/>
          <c:order val="1"/>
          <c:tx>
            <c:strRef>
              <c:f>'FAOSTAT_data_5-25-2021'!$R$13</c:f>
              <c:strCache>
                <c:ptCount val="1"/>
                <c:pt idx="0">
                  <c:v>Population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.26764611126574145"/>
                  <c:y val="-0.1310739852594261"/>
                </c:manualLayout>
              </c:layout>
              <c:tx>
                <c:rich>
                  <a:bodyPr/>
                  <a:lstStyle/>
                  <a:p>
                    <a:fld id="{089F9350-DC43-451F-A96E-CE87394BA0A5}" type="SERIESNAME">
                      <a:rPr lang="en-US"/>
                      <a:pPr/>
                      <a:t>[SERIES NAME]</a:t>
                    </a:fld>
                    <a:r>
                      <a:rPr lang="en-US"/>
                      <a:t>  2.5</a:t>
                    </a:r>
                  </a:p>
                </c:rich>
              </c:tx>
              <c:showLegendKey val="1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86508729422132"/>
                      <c:h val="0.119460574696546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3B-047C-4778-94C5-5E370582BCE7}"/>
                </c:ext>
              </c:extLst>
            </c:dLbl>
            <c:dLbl>
              <c:idx val="57"/>
              <c:layout>
                <c:manualLayout>
                  <c:x val="-3.3333333333333333E-2"/>
                  <c:y val="-0.20370370370370369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047C-4778-94C5-5E370582BC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1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'FAOSTAT_data_5-25-2021'!$Q$14:$Q$71</c:f>
              <c:numCache>
                <c:formatCode>General</c:formatCode>
                <c:ptCount val="58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</c:numCache>
            </c:numRef>
          </c:cat>
          <c:val>
            <c:numRef>
              <c:f>'FAOSTAT_data_5-25-2021'!$R$14:$R$71</c:f>
              <c:numCache>
                <c:formatCode>General</c:formatCode>
                <c:ptCount val="58"/>
                <c:pt idx="0">
                  <c:v>1</c:v>
                </c:pt>
                <c:pt idx="1">
                  <c:v>1.0189457480197104</c:v>
                </c:pt>
                <c:pt idx="2">
                  <c:v>1.0385393056699748</c:v>
                </c:pt>
                <c:pt idx="3">
                  <c:v>1.0589081661434812</c:v>
                </c:pt>
                <c:pt idx="4">
                  <c:v>1.0801269823130151</c:v>
                </c:pt>
                <c:pt idx="5">
                  <c:v>1.1022299874765298</c:v>
                </c:pt>
                <c:pt idx="6">
                  <c:v>1.1251442558861695</c:v>
                </c:pt>
                <c:pt idx="7">
                  <c:v>1.1486995117828904</c:v>
                </c:pt>
                <c:pt idx="8">
                  <c:v>1.1726598124359726</c:v>
                </c:pt>
                <c:pt idx="9">
                  <c:v>1.1968384032445791</c:v>
                </c:pt>
                <c:pt idx="10">
                  <c:v>1.2212001055200883</c:v>
                </c:pt>
                <c:pt idx="11">
                  <c:v>1.2457455353997642</c:v>
                </c:pt>
                <c:pt idx="12">
                  <c:v>1.2703683834927029</c:v>
                </c:pt>
                <c:pt idx="13">
                  <c:v>1.2949536944335389</c:v>
                </c:pt>
                <c:pt idx="14">
                  <c:v>1.3194330815139796</c:v>
                </c:pt>
                <c:pt idx="15">
                  <c:v>1.343750695853055</c:v>
                </c:pt>
                <c:pt idx="16">
                  <c:v>1.3679560593620947</c:v>
                </c:pt>
                <c:pt idx="17">
                  <c:v>1.392222307259227</c:v>
                </c:pt>
                <c:pt idx="18">
                  <c:v>1.4167942491534387</c:v>
                </c:pt>
                <c:pt idx="19">
                  <c:v>1.4418593644558608</c:v>
                </c:pt>
                <c:pt idx="20">
                  <c:v>1.4674082797942851</c:v>
                </c:pt>
                <c:pt idx="21">
                  <c:v>1.4934088777605135</c:v>
                </c:pt>
                <c:pt idx="22">
                  <c:v>1.5199893828261597</c:v>
                </c:pt>
                <c:pt idx="23">
                  <c:v>1.5473006994593663</c:v>
                </c:pt>
                <c:pt idx="24">
                  <c:v>1.5754101813277834</c:v>
                </c:pt>
                <c:pt idx="25">
                  <c:v>1.6044045892908767</c:v>
                </c:pt>
                <c:pt idx="26">
                  <c:v>1.6341454978432708</c:v>
                </c:pt>
                <c:pt idx="27">
                  <c:v>1.664193545485289</c:v>
                </c:pt>
                <c:pt idx="28">
                  <c:v>1.6939542852483704</c:v>
                </c:pt>
                <c:pt idx="29">
                  <c:v>1.7229950509911107</c:v>
                </c:pt>
                <c:pt idx="30">
                  <c:v>1.7511524861274292</c:v>
                </c:pt>
                <c:pt idx="31">
                  <c:v>1.7785246234326957</c:v>
                </c:pt>
                <c:pt idx="32">
                  <c:v>1.8052652190717748</c:v>
                </c:pt>
                <c:pt idx="33">
                  <c:v>1.8316420006958649</c:v>
                </c:pt>
                <c:pt idx="34">
                  <c:v>1.8578601944098978</c:v>
                </c:pt>
                <c:pt idx="35">
                  <c:v>1.8839543262174556</c:v>
                </c:pt>
                <c:pt idx="36">
                  <c:v>1.909878612753475</c:v>
                </c:pt>
                <c:pt idx="37">
                  <c:v>1.9356716885735961</c:v>
                </c:pt>
                <c:pt idx="38">
                  <c:v>1.9613667513476771</c:v>
                </c:pt>
                <c:pt idx="39">
                  <c:v>1.9870002505272333</c:v>
                </c:pt>
                <c:pt idx="40">
                  <c:v>2.0125942958988188</c:v>
                </c:pt>
                <c:pt idx="41">
                  <c:v>2.0381928043035327</c:v>
                </c:pt>
                <c:pt idx="42">
                  <c:v>2.0638771333519501</c:v>
                </c:pt>
                <c:pt idx="43">
                  <c:v>2.0897433438567625</c:v>
                </c:pt>
                <c:pt idx="44">
                  <c:v>2.115859684420955</c:v>
                </c:pt>
                <c:pt idx="45">
                  <c:v>2.1422552008224907</c:v>
                </c:pt>
                <c:pt idx="46">
                  <c:v>2.1689152749217717</c:v>
                </c:pt>
                <c:pt idx="47">
                  <c:v>2.1958060524827201</c:v>
                </c:pt>
                <c:pt idx="48">
                  <c:v>2.22287029645579</c:v>
                </c:pt>
                <c:pt idx="49">
                  <c:v>2.2500568309002711</c:v>
                </c:pt>
                <c:pt idx="50">
                  <c:v>2.2773449836832249</c:v>
                </c:pt>
                <c:pt idx="51">
                  <c:v>2.3047182183920278</c:v>
                </c:pt>
                <c:pt idx="52">
                  <c:v>2.3321303163226363</c:v>
                </c:pt>
                <c:pt idx="53">
                  <c:v>2.3595278184304296</c:v>
                </c:pt>
                <c:pt idx="54">
                  <c:v>2.3868598531238665</c:v>
                </c:pt>
                <c:pt idx="55">
                  <c:v>2.4141008534556465</c:v>
                </c:pt>
                <c:pt idx="56">
                  <c:v>2.4412163513164509</c:v>
                </c:pt>
                <c:pt idx="57" formatCode="0.0">
                  <c:v>2.4681362503383646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D-047C-4778-94C5-5E370582BCE7}"/>
            </c:ext>
          </c:extLst>
        </c:ser>
        <c:ser>
          <c:idx val="1"/>
          <c:order val="2"/>
          <c:tx>
            <c:strRef>
              <c:f>'FAOSTAT_data_5-25-2021'!$S$13</c:f>
              <c:strCache>
                <c:ptCount val="1"/>
                <c:pt idx="0">
                  <c:v>Agricultural land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.24920028686721651"/>
                  <c:y val="-5.3427004593186535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30E553C-52F6-4CB3-9A7E-844B3ED61F05}" type="SERIESNAME">
                      <a:rPr lang="en-US">
                        <a:solidFill>
                          <a:srgbClr val="C00000"/>
                        </a:solidFill>
                      </a:rPr>
                      <a:pPr>
                        <a:defRPr>
                          <a:solidFill>
                            <a:srgbClr val="C00000"/>
                          </a:solidFill>
                        </a:defRPr>
                      </a:pPr>
                      <a:t>[SERIES NAME]</a:t>
                    </a:fld>
                    <a:r>
                      <a:rPr lang="en-US">
                        <a:solidFill>
                          <a:srgbClr val="C00000"/>
                        </a:solidFill>
                      </a:rPr>
                      <a:t>  1.1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2452745724633972"/>
                      <c:h val="0.1027859264364170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3E-047C-4778-94C5-5E370582BCE7}"/>
                </c:ext>
              </c:extLst>
            </c:dLbl>
            <c:dLbl>
              <c:idx val="57"/>
              <c:layout>
                <c:manualLayout>
                  <c:x val="-3.3333333333333333E-2"/>
                  <c:y val="-4.6296296296296294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047C-4778-94C5-5E370582BC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'FAOSTAT_data_5-25-2021'!$Q$14:$Q$71</c:f>
              <c:numCache>
                <c:formatCode>General</c:formatCode>
                <c:ptCount val="58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</c:numCache>
            </c:numRef>
          </c:cat>
          <c:val>
            <c:numRef>
              <c:f>'FAOSTAT_data_5-25-2021'!$S$14:$S$71</c:f>
              <c:numCache>
                <c:formatCode>General</c:formatCode>
                <c:ptCount val="58"/>
                <c:pt idx="0">
                  <c:v>1</c:v>
                </c:pt>
                <c:pt idx="1">
                  <c:v>1.0021931965125299</c:v>
                </c:pt>
                <c:pt idx="2">
                  <c:v>1.0044244047153477</c:v>
                </c:pt>
                <c:pt idx="3">
                  <c:v>1.0063940714204176</c:v>
                </c:pt>
                <c:pt idx="4">
                  <c:v>1.0098345418735004</c:v>
                </c:pt>
                <c:pt idx="5">
                  <c:v>1.0109565665923368</c:v>
                </c:pt>
                <c:pt idx="6">
                  <c:v>1.0140152205433219</c:v>
                </c:pt>
                <c:pt idx="7">
                  <c:v>1.0216388941400489</c:v>
                </c:pt>
                <c:pt idx="8">
                  <c:v>1.0247563052421844</c:v>
                </c:pt>
                <c:pt idx="9">
                  <c:v>1.0217430170002268</c:v>
                </c:pt>
                <c:pt idx="10">
                  <c:v>1.0250517623159972</c:v>
                </c:pt>
                <c:pt idx="11">
                  <c:v>1.0274014082994105</c:v>
                </c:pt>
                <c:pt idx="12">
                  <c:v>1.0312164024296564</c:v>
                </c:pt>
                <c:pt idx="13">
                  <c:v>1.0334607451053612</c:v>
                </c:pt>
                <c:pt idx="14">
                  <c:v>1.0348164888366078</c:v>
                </c:pt>
                <c:pt idx="15">
                  <c:v>1.0353062190153073</c:v>
                </c:pt>
                <c:pt idx="16">
                  <c:v>1.0357008269693651</c:v>
                </c:pt>
                <c:pt idx="17">
                  <c:v>1.0390146233135933</c:v>
                </c:pt>
                <c:pt idx="18">
                  <c:v>1.0405127192752088</c:v>
                </c:pt>
                <c:pt idx="19">
                  <c:v>1.0439802574378187</c:v>
                </c:pt>
                <c:pt idx="20">
                  <c:v>1.0444611136644659</c:v>
                </c:pt>
                <c:pt idx="21">
                  <c:v>1.04843308165288</c:v>
                </c:pt>
                <c:pt idx="22">
                  <c:v>1.0504012512017102</c:v>
                </c:pt>
                <c:pt idx="23">
                  <c:v>1.057152393490288</c:v>
                </c:pt>
                <c:pt idx="24">
                  <c:v>1.0642090745489496</c:v>
                </c:pt>
                <c:pt idx="25">
                  <c:v>1.0652397784873775</c:v>
                </c:pt>
                <c:pt idx="26">
                  <c:v>1.0687447779987618</c:v>
                </c:pt>
                <c:pt idx="27">
                  <c:v>1.0725930159156702</c:v>
                </c:pt>
                <c:pt idx="28">
                  <c:v>1.0752786386471214</c:v>
                </c:pt>
                <c:pt idx="29">
                  <c:v>1.0735303483987806</c:v>
                </c:pt>
                <c:pt idx="30">
                  <c:v>1.071714442328908</c:v>
                </c:pt>
                <c:pt idx="31">
                  <c:v>1.0804460731618224</c:v>
                </c:pt>
                <c:pt idx="32">
                  <c:v>1.0768751557276777</c:v>
                </c:pt>
                <c:pt idx="33">
                  <c:v>1.0815196881657543</c:v>
                </c:pt>
                <c:pt idx="34">
                  <c:v>1.0815444950382462</c:v>
                </c:pt>
                <c:pt idx="35">
                  <c:v>1.0832532122480931</c:v>
                </c:pt>
                <c:pt idx="36">
                  <c:v>1.0877785024587407</c:v>
                </c:pt>
                <c:pt idx="37">
                  <c:v>1.0907909900575012</c:v>
                </c:pt>
                <c:pt idx="38">
                  <c:v>1.0914668934291478</c:v>
                </c:pt>
                <c:pt idx="39">
                  <c:v>1.0918536376099954</c:v>
                </c:pt>
                <c:pt idx="40">
                  <c:v>1.0923553988936354</c:v>
                </c:pt>
                <c:pt idx="41">
                  <c:v>1.0903658877421658</c:v>
                </c:pt>
                <c:pt idx="42">
                  <c:v>1.0873561957494167</c:v>
                </c:pt>
                <c:pt idx="43">
                  <c:v>1.0892055245111329</c:v>
                </c:pt>
                <c:pt idx="44">
                  <c:v>1.0890876389291206</c:v>
                </c:pt>
                <c:pt idx="45">
                  <c:v>1.0871215147301072</c:v>
                </c:pt>
                <c:pt idx="46">
                  <c:v>1.0864243978936368</c:v>
                </c:pt>
                <c:pt idx="47">
                  <c:v>1.0848705073889178</c:v>
                </c:pt>
                <c:pt idx="48">
                  <c:v>1.0836719025489328</c:v>
                </c:pt>
                <c:pt idx="49">
                  <c:v>1.0834897420810625</c:v>
                </c:pt>
                <c:pt idx="50">
                  <c:v>1.0773629918518124</c:v>
                </c:pt>
                <c:pt idx="51">
                  <c:v>1.0783475948381962</c:v>
                </c:pt>
                <c:pt idx="52">
                  <c:v>1.0789920595173899</c:v>
                </c:pt>
                <c:pt idx="53">
                  <c:v>1.0811313403715821</c:v>
                </c:pt>
                <c:pt idx="54">
                  <c:v>1.0734781896850838</c:v>
                </c:pt>
                <c:pt idx="55">
                  <c:v>1.0760409180935577</c:v>
                </c:pt>
                <c:pt idx="56">
                  <c:v>1.0834808300031435</c:v>
                </c:pt>
                <c:pt idx="57" formatCode="0.0">
                  <c:v>1.0799200103524169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0-047C-4778-94C5-5E370582BC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145103"/>
        <c:axId val="552236959"/>
      </c:areaChart>
      <c:catAx>
        <c:axId val="66145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236959"/>
        <c:crosses val="autoZero"/>
        <c:auto val="1"/>
        <c:lblAlgn val="ctr"/>
        <c:lblOffset val="100"/>
        <c:noMultiLvlLbl val="0"/>
      </c:catAx>
      <c:valAx>
        <c:axId val="552236959"/>
        <c:scaling>
          <c:orientation val="minMax"/>
          <c:min val="1"/>
        </c:scaling>
        <c:delete val="1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Index: 1961=100</a:t>
                </a:r>
              </a:p>
            </c:rich>
          </c:tx>
          <c:layout>
            <c:manualLayout>
              <c:xMode val="edge"/>
              <c:yMode val="edge"/>
              <c:x val="5.3221288515406161E-2"/>
              <c:y val="1.748535572126331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6614510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rgbClr val="FF0000"/>
                </a:solidFill>
              </a:rPr>
              <a:t>FARM SECTOR</a:t>
            </a:r>
          </a:p>
          <a:p>
            <a:pPr>
              <a:defRPr b="1">
                <a:solidFill>
                  <a:schemeClr val="tx1"/>
                </a:solidFill>
              </a:defRPr>
            </a:pPr>
            <a:r>
              <a:rPr lang="en-US" sz="1100" b="1" dirty="0">
                <a:solidFill>
                  <a:schemeClr val="tx1"/>
                </a:solidFill>
              </a:rPr>
              <a:t>(Farm</a:t>
            </a:r>
            <a:r>
              <a:rPr lang="en-US" sz="1100" b="1" baseline="0" dirty="0">
                <a:solidFill>
                  <a:schemeClr val="tx1"/>
                </a:solidFill>
              </a:rPr>
              <a:t> production, % change 2040)</a:t>
            </a:r>
            <a:endParaRPr lang="en-US" sz="11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'Kgraph_S2a dom supp'!$B$16</c:f>
              <c:strCache>
                <c:ptCount val="1"/>
                <c:pt idx="0">
                  <c:v>Crops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'Kgraph_S2a dom supp'!$C$2:$E$2</c:f>
              <c:strCache>
                <c:ptCount val="3"/>
                <c:pt idx="0">
                  <c:v>World</c:v>
                </c:pt>
                <c:pt idx="1">
                  <c:v>Developed</c:v>
                </c:pt>
                <c:pt idx="2">
                  <c:v>Developing</c:v>
                </c:pt>
              </c:strCache>
            </c:strRef>
          </c:cat>
          <c:val>
            <c:numRef>
              <c:f>'Kgraph_S2a dom supp'!$C$20:$E$20</c:f>
              <c:numCache>
                <c:formatCode>0.00</c:formatCode>
                <c:ptCount val="3"/>
                <c:pt idx="0">
                  <c:v>-0.74700452936145734</c:v>
                </c:pt>
                <c:pt idx="1">
                  <c:v>-0.27478540108188793</c:v>
                </c:pt>
                <c:pt idx="2">
                  <c:v>-0.47216809742093035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4-45B9-83B4-067318C88152}"/>
            </c:ext>
          </c:extLst>
        </c:ser>
        <c:ser>
          <c:idx val="1"/>
          <c:order val="1"/>
          <c:tx>
            <c:strRef>
              <c:f>'Kgraph_S2a dom supp'!$B$17</c:f>
              <c:strCache>
                <c:ptCount val="1"/>
                <c:pt idx="0">
                  <c:v>Livestock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'Kgraph_S2a dom supp'!$C$2:$E$2</c:f>
              <c:strCache>
                <c:ptCount val="3"/>
                <c:pt idx="0">
                  <c:v>World</c:v>
                </c:pt>
                <c:pt idx="1">
                  <c:v>Developed</c:v>
                </c:pt>
                <c:pt idx="2">
                  <c:v>Developing</c:v>
                </c:pt>
              </c:strCache>
            </c:strRef>
          </c:cat>
          <c:val>
            <c:numRef>
              <c:f>'Kgraph_S2a dom supp'!$C$21:$E$21</c:f>
              <c:numCache>
                <c:formatCode>0.00</c:formatCode>
                <c:ptCount val="3"/>
                <c:pt idx="0">
                  <c:v>-0.21089751313290711</c:v>
                </c:pt>
                <c:pt idx="1">
                  <c:v>-0.19262987768809428</c:v>
                </c:pt>
                <c:pt idx="2">
                  <c:v>-1.7733504651475145E-2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D4-45B9-83B4-067318C881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overlap val="100"/>
        <c:axId val="438291496"/>
        <c:axId val="438292480"/>
      </c:barChart>
      <c:catAx>
        <c:axId val="438291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292480"/>
        <c:crosses val="autoZero"/>
        <c:auto val="1"/>
        <c:lblAlgn val="ctr"/>
        <c:lblOffset val="100"/>
        <c:noMultiLvlLbl val="0"/>
      </c:catAx>
      <c:valAx>
        <c:axId val="438292480"/>
        <c:scaling>
          <c:orientation val="minMax"/>
          <c:min val="-1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291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24911549355419371"/>
          <c:y val="0.43133887902924589"/>
          <c:w val="0.16887063873651303"/>
          <c:h val="0.1912751902474768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>
          <a:lumMod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rgbClr val="FF0000"/>
                </a:solidFill>
              </a:rPr>
              <a:t>CLIMATE</a:t>
            </a:r>
          </a:p>
          <a:p>
            <a:pPr>
              <a:defRPr b="1">
                <a:solidFill>
                  <a:schemeClr val="tx1"/>
                </a:solidFill>
              </a:defRPr>
            </a:pPr>
            <a:r>
              <a:rPr lang="en-US" sz="1100" b="1">
                <a:solidFill>
                  <a:schemeClr val="tx1"/>
                </a:solidFill>
              </a:rPr>
              <a:t>(Reduction in emissions from agriculture and land</a:t>
            </a:r>
            <a:r>
              <a:rPr lang="en-US" sz="1100" b="1" baseline="0">
                <a:solidFill>
                  <a:schemeClr val="tx1"/>
                </a:solidFill>
              </a:rPr>
              <a:t> use change, megatons CO2 equivalent)                                   </a:t>
            </a:r>
            <a:endParaRPr lang="en-US" sz="1100" b="1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4325807841427129"/>
          <c:y val="3.23180983046994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3B6-4E6C-8945-2727B060F222}"/>
              </c:ext>
            </c:extLst>
          </c:dPt>
          <c:cat>
            <c:strRef>
              <c:f>'Kgraph_S2a dom supp'!$C$2:$E$2</c:f>
              <c:strCache>
                <c:ptCount val="3"/>
                <c:pt idx="0">
                  <c:v>World</c:v>
                </c:pt>
                <c:pt idx="1">
                  <c:v>Developed</c:v>
                </c:pt>
                <c:pt idx="2">
                  <c:v>Developing</c:v>
                </c:pt>
              </c:strCache>
            </c:strRef>
          </c:cat>
          <c:val>
            <c:numRef>
              <c:f>'Kgraph_S2a dom supp'!$C$7:$E$7</c:f>
              <c:numCache>
                <c:formatCode>0.00</c:formatCode>
                <c:ptCount val="3"/>
                <c:pt idx="0">
                  <c:v>-37.405013905261754</c:v>
                </c:pt>
                <c:pt idx="1">
                  <c:v>-20.153701941710075</c:v>
                </c:pt>
                <c:pt idx="2">
                  <c:v>-17.251311963550215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A8-425B-AC90-FB092983F9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axId val="438291496"/>
        <c:axId val="438292480"/>
      </c:barChart>
      <c:catAx>
        <c:axId val="438291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222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292480"/>
        <c:crosses val="autoZero"/>
        <c:auto val="1"/>
        <c:lblAlgn val="ctr"/>
        <c:lblOffset val="100"/>
        <c:noMultiLvlLbl val="0"/>
      </c:catAx>
      <c:valAx>
        <c:axId val="438292480"/>
        <c:scaling>
          <c:orientation val="minMax"/>
          <c:max val="0"/>
          <c:min val="-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291496"/>
        <c:crosses val="autoZero"/>
        <c:crossBetween val="between"/>
        <c:majorUnit val="10"/>
        <c:min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>
          <a:lumMod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rgbClr val="FF0000"/>
                </a:solidFill>
              </a:rPr>
              <a:t>DIETS</a:t>
            </a:r>
          </a:p>
          <a:p>
            <a:pPr>
              <a:defRPr b="1">
                <a:solidFill>
                  <a:schemeClr val="tx1"/>
                </a:solidFill>
              </a:defRPr>
            </a:pPr>
            <a:r>
              <a:rPr lang="en-US" sz="1100" b="1">
                <a:solidFill>
                  <a:schemeClr val="tx1"/>
                </a:solidFill>
              </a:rPr>
              <a:t>(Healthy food prices</a:t>
            </a:r>
            <a:r>
              <a:rPr lang="en-US" sz="1100" b="1" baseline="0">
                <a:solidFill>
                  <a:schemeClr val="tx1"/>
                </a:solidFill>
              </a:rPr>
              <a:t>, % change 2040)</a:t>
            </a:r>
            <a:endParaRPr lang="en-US" sz="11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'Kgraph_S2a dom supp'!$C$2:$E$2</c:f>
              <c:strCache>
                <c:ptCount val="3"/>
                <c:pt idx="0">
                  <c:v>World</c:v>
                </c:pt>
                <c:pt idx="1">
                  <c:v>Developed</c:v>
                </c:pt>
                <c:pt idx="2">
                  <c:v>Developing</c:v>
                </c:pt>
              </c:strCache>
            </c:strRef>
          </c:cat>
          <c:val>
            <c:numRef>
              <c:f>'Kgraph_S2a dom supp'!$C$6:$E$6</c:f>
              <c:numCache>
                <c:formatCode>0.00</c:formatCode>
                <c:ptCount val="3"/>
                <c:pt idx="0">
                  <c:v>1.7</c:v>
                </c:pt>
                <c:pt idx="1">
                  <c:v>2.17</c:v>
                </c:pt>
                <c:pt idx="2">
                  <c:v>1.44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E4-4D61-8C33-91184C8BA0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axId val="438291496"/>
        <c:axId val="438292480"/>
      </c:barChart>
      <c:catAx>
        <c:axId val="438291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292480"/>
        <c:crosses val="autoZero"/>
        <c:auto val="1"/>
        <c:lblAlgn val="ctr"/>
        <c:lblOffset val="100"/>
        <c:noMultiLvlLbl val="0"/>
      </c:catAx>
      <c:valAx>
        <c:axId val="438292480"/>
        <c:scaling>
          <c:orientation val="minMax"/>
          <c:max val="3"/>
          <c:min val="-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291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>
          <a:lumMod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>
                <a:solidFill>
                  <a:srgbClr val="FF0000"/>
                </a:solidFill>
              </a:rPr>
              <a:t>ECONOMIC</a:t>
            </a:r>
          </a:p>
          <a:p>
            <a:pPr>
              <a:defRPr/>
            </a:pPr>
            <a:r>
              <a:rPr lang="en-US" sz="1000" b="1"/>
              <a:t>(Real</a:t>
            </a:r>
            <a:r>
              <a:rPr lang="en-US" sz="1000" b="1" baseline="0"/>
              <a:t> National Income, % change 2040)</a:t>
            </a:r>
            <a:endParaRPr lang="en-US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Sheet2!$B$11</c:f>
              <c:strCache>
                <c:ptCount val="1"/>
                <c:pt idx="0">
                  <c:v>National Real Income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DB-483C-9AAB-B8FBAF32296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4DB-483C-9AAB-B8FBAF32296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4DB-483C-9AAB-B8FBAF32296F}"/>
              </c:ext>
            </c:extLst>
          </c:dPt>
          <c:cat>
            <c:strRef>
              <c:f>Sheet2!$A$12:$A$18</c:f>
              <c:strCache>
                <c:ptCount val="7"/>
                <c:pt idx="0">
                  <c:v>Repurposing for PG</c:v>
                </c:pt>
                <c:pt idx="1">
                  <c:v>Productivity</c:v>
                </c:pt>
                <c:pt idx="2">
                  <c:v>Conditionality</c:v>
                </c:pt>
                <c:pt idx="3">
                  <c:v>CO2 efficient crops</c:v>
                </c:pt>
                <c:pt idx="4">
                  <c:v>Uniform </c:v>
                </c:pt>
                <c:pt idx="5">
                  <c:v>All Support</c:v>
                </c:pt>
                <c:pt idx="6">
                  <c:v>Dom. support</c:v>
                </c:pt>
              </c:strCache>
            </c:strRef>
          </c:cat>
          <c:val>
            <c:numRef>
              <c:f>Sheet2!$B$12:$B$18</c:f>
              <c:numCache>
                <c:formatCode>General</c:formatCode>
                <c:ptCount val="7"/>
                <c:pt idx="0">
                  <c:v>1.6134850376199328</c:v>
                </c:pt>
                <c:pt idx="1">
                  <c:v>1.7114715805807146</c:v>
                </c:pt>
                <c:pt idx="2">
                  <c:v>-0.80805767836070741</c:v>
                </c:pt>
                <c:pt idx="3">
                  <c:v>-3.2905738856603417E-2</c:v>
                </c:pt>
                <c:pt idx="4">
                  <c:v>-1.0845188150598872E-2</c:v>
                </c:pt>
                <c:pt idx="5">
                  <c:v>9.4206614524705579E-2</c:v>
                </c:pt>
                <c:pt idx="6">
                  <c:v>4.5439062508068062E-2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DB-483C-9AAB-B8FBAF3229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13292303"/>
        <c:axId val="704897903"/>
      </c:barChart>
      <c:catAx>
        <c:axId val="5132923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4897903"/>
        <c:crosses val="autoZero"/>
        <c:auto val="1"/>
        <c:lblAlgn val="ctr"/>
        <c:lblOffset val="100"/>
        <c:noMultiLvlLbl val="0"/>
      </c:catAx>
      <c:valAx>
        <c:axId val="7048979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292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>
                <a:solidFill>
                  <a:srgbClr val="FF0000"/>
                </a:solidFill>
              </a:rPr>
              <a:t>DIETS</a:t>
            </a:r>
          </a:p>
          <a:p>
            <a:pPr>
              <a:defRPr/>
            </a:pPr>
            <a:r>
              <a:rPr lang="en-US" sz="1050" b="1"/>
              <a:t>(Healthy Food Prices, % change</a:t>
            </a:r>
            <a:r>
              <a:rPr lang="en-US" sz="1050" b="1" baseline="0"/>
              <a:t> 2040)</a:t>
            </a:r>
            <a:endParaRPr lang="en-US" sz="105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Sheet2!$G$11</c:f>
              <c:strCache>
                <c:ptCount val="1"/>
                <c:pt idx="0">
                  <c:v>Health Diets Food Prices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869-441D-B9A3-AC897A232A0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869-441D-B9A3-AC897A232A0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869-441D-B9A3-AC897A232A04}"/>
              </c:ext>
            </c:extLst>
          </c:dPt>
          <c:cat>
            <c:strRef>
              <c:f>Sheet2!$A$12:$A$18</c:f>
              <c:strCache>
                <c:ptCount val="7"/>
                <c:pt idx="0">
                  <c:v>Repurposing for PG</c:v>
                </c:pt>
                <c:pt idx="1">
                  <c:v>Productivity</c:v>
                </c:pt>
                <c:pt idx="2">
                  <c:v>Conditionality</c:v>
                </c:pt>
                <c:pt idx="3">
                  <c:v>CO2 efficient crops</c:v>
                </c:pt>
                <c:pt idx="4">
                  <c:v>Uniform </c:v>
                </c:pt>
                <c:pt idx="5">
                  <c:v>All Support</c:v>
                </c:pt>
                <c:pt idx="6">
                  <c:v>Dom. support</c:v>
                </c:pt>
              </c:strCache>
            </c:strRef>
          </c:cat>
          <c:val>
            <c:numRef>
              <c:f>Sheet2!$G$12:$G$18</c:f>
              <c:numCache>
                <c:formatCode>General</c:formatCode>
                <c:ptCount val="7"/>
                <c:pt idx="0">
                  <c:v>-17.626153725203519</c:v>
                </c:pt>
                <c:pt idx="1">
                  <c:v>-19.061375079260024</c:v>
                </c:pt>
                <c:pt idx="2">
                  <c:v>10.012744761907655</c:v>
                </c:pt>
                <c:pt idx="3">
                  <c:v>-1.97818223841566</c:v>
                </c:pt>
                <c:pt idx="4">
                  <c:v>-0.49078632100585384</c:v>
                </c:pt>
                <c:pt idx="5">
                  <c:v>1.1517558401613615</c:v>
                </c:pt>
                <c:pt idx="6">
                  <c:v>1.6979325033315451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69-441D-B9A3-AC897A232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13292303"/>
        <c:axId val="704897903"/>
      </c:barChart>
      <c:catAx>
        <c:axId val="5132923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4897903"/>
        <c:crosses val="autoZero"/>
        <c:auto val="1"/>
        <c:lblAlgn val="ctr"/>
        <c:lblOffset val="100"/>
        <c:noMultiLvlLbl val="0"/>
      </c:catAx>
      <c:valAx>
        <c:axId val="704897903"/>
        <c:scaling>
          <c:orientation val="minMax"/>
          <c:max val="10"/>
          <c:min val="-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292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>
                <a:solidFill>
                  <a:srgbClr val="FF0000"/>
                </a:solidFill>
              </a:rPr>
              <a:t>CLIMATE</a:t>
            </a:r>
          </a:p>
          <a:p>
            <a:pPr>
              <a:defRPr sz="1100"/>
            </a:pPr>
            <a:r>
              <a:rPr lang="en-US" sz="1000" b="1" i="0" u="none" strike="noStrike" baseline="0" dirty="0">
                <a:effectLst/>
              </a:rPr>
              <a:t>(Reduction in emissions from agriculture and land use, % Change, megatons CO2 equivalent)</a:t>
            </a:r>
            <a:endParaRPr lang="en-US" sz="1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Sheet2!$H$11</c:f>
              <c:strCache>
                <c:ptCount val="1"/>
                <c:pt idx="0">
                  <c:v>Del Emissions - All % of base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9AA-4FD3-B94E-09A9919F2BC6}"/>
              </c:ext>
            </c:extLst>
          </c:dPt>
          <c:cat>
            <c:strRef>
              <c:f>Sheet2!$A$12:$A$18</c:f>
              <c:strCache>
                <c:ptCount val="7"/>
                <c:pt idx="0">
                  <c:v>Repurposing for PG</c:v>
                </c:pt>
                <c:pt idx="1">
                  <c:v>Productivity</c:v>
                </c:pt>
                <c:pt idx="2">
                  <c:v>Conditionality</c:v>
                </c:pt>
                <c:pt idx="3">
                  <c:v>CO2 efficient crops</c:v>
                </c:pt>
                <c:pt idx="4">
                  <c:v>Uniform </c:v>
                </c:pt>
                <c:pt idx="5">
                  <c:v>All Support</c:v>
                </c:pt>
                <c:pt idx="6">
                  <c:v>Dom. support</c:v>
                </c:pt>
              </c:strCache>
            </c:strRef>
          </c:cat>
          <c:val>
            <c:numRef>
              <c:f>Sheet2!$H$12:$H$18</c:f>
              <c:numCache>
                <c:formatCode>General</c:formatCode>
                <c:ptCount val="7"/>
                <c:pt idx="0">
                  <c:v>-40.453065603498203</c:v>
                </c:pt>
                <c:pt idx="1">
                  <c:v>-38.572439445546706</c:v>
                </c:pt>
                <c:pt idx="2">
                  <c:v>-14.584815705854187</c:v>
                </c:pt>
                <c:pt idx="3">
                  <c:v>0.26252869955781055</c:v>
                </c:pt>
                <c:pt idx="4">
                  <c:v>-0.64767642603137376</c:v>
                </c:pt>
                <c:pt idx="5">
                  <c:v>-0.55157388762687587</c:v>
                </c:pt>
                <c:pt idx="6">
                  <c:v>-1.4758337343215631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AA-4FD3-B94E-09A9919F2B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13292303"/>
        <c:axId val="704897903"/>
      </c:barChart>
      <c:catAx>
        <c:axId val="5132923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4897903"/>
        <c:crosses val="autoZero"/>
        <c:auto val="1"/>
        <c:lblAlgn val="ctr"/>
        <c:lblOffset val="100"/>
        <c:noMultiLvlLbl val="0"/>
      </c:catAx>
      <c:valAx>
        <c:axId val="704897903"/>
        <c:scaling>
          <c:orientation val="minMax"/>
          <c:min val="-4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292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>
                <a:solidFill>
                  <a:srgbClr val="FF0000"/>
                </a:solidFill>
              </a:rPr>
              <a:t>FARM</a:t>
            </a:r>
            <a:r>
              <a:rPr lang="en-US" sz="1200" b="1" baseline="0" dirty="0">
                <a:solidFill>
                  <a:srgbClr val="FF0000"/>
                </a:solidFill>
              </a:rPr>
              <a:t> SECTOR</a:t>
            </a:r>
            <a:endParaRPr lang="en-US" sz="12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1000" b="1" dirty="0"/>
              <a:t>(</a:t>
            </a:r>
            <a:r>
              <a:rPr lang="en-US" sz="1000" b="1" baseline="0" dirty="0"/>
              <a:t>Farm Production, % change 2040)</a:t>
            </a:r>
            <a:endParaRPr lang="en-US" sz="1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Sheet2!$D$11</c:f>
              <c:strCache>
                <c:ptCount val="1"/>
                <c:pt idx="0">
                  <c:v>Production Volume - Crops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E5-4AAD-95BA-A060145D8BD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E5-4AAD-95BA-A060145D8BD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BE5-4AAD-95BA-A060145D8BD5}"/>
              </c:ext>
            </c:extLst>
          </c:dPt>
          <c:cat>
            <c:strRef>
              <c:f>Sheet2!$A$12:$A$18</c:f>
              <c:strCache>
                <c:ptCount val="7"/>
                <c:pt idx="0">
                  <c:v>Repurposing for PG</c:v>
                </c:pt>
                <c:pt idx="1">
                  <c:v>Productivity</c:v>
                </c:pt>
                <c:pt idx="2">
                  <c:v>Conditionality</c:v>
                </c:pt>
                <c:pt idx="3">
                  <c:v>CO2 efficient crops</c:v>
                </c:pt>
                <c:pt idx="4">
                  <c:v>Uniform </c:v>
                </c:pt>
                <c:pt idx="5">
                  <c:v>All Support</c:v>
                </c:pt>
                <c:pt idx="6">
                  <c:v>Dom. support</c:v>
                </c:pt>
              </c:strCache>
            </c:strRef>
          </c:cat>
          <c:val>
            <c:numRef>
              <c:f>Sheet2!$G$22:$G$28</c:f>
              <c:numCache>
                <c:formatCode>General</c:formatCode>
                <c:ptCount val="7"/>
                <c:pt idx="0">
                  <c:v>14.082683188017167</c:v>
                </c:pt>
                <c:pt idx="1">
                  <c:v>15.513150746012164</c:v>
                </c:pt>
                <c:pt idx="2">
                  <c:v>-5.5829073936054838</c:v>
                </c:pt>
                <c:pt idx="3">
                  <c:v>0.5041689519139646</c:v>
                </c:pt>
                <c:pt idx="4">
                  <c:v>1.0052547412097361</c:v>
                </c:pt>
                <c:pt idx="5">
                  <c:v>-0.85215184640312935</c:v>
                </c:pt>
                <c:pt idx="6">
                  <c:v>-0.95790204249436428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BE5-4AAD-95BA-A060145D8B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513292303"/>
        <c:axId val="704897903"/>
      </c:barChart>
      <c:catAx>
        <c:axId val="5132923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4897903"/>
        <c:crosses val="autoZero"/>
        <c:auto val="1"/>
        <c:lblAlgn val="ctr"/>
        <c:lblOffset val="100"/>
        <c:noMultiLvlLbl val="0"/>
      </c:catAx>
      <c:valAx>
        <c:axId val="7048979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292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Allocating part of subsidies to R&amp;D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'Sheet1 (4)'!$E$21</c:f>
              <c:strCache>
                <c:ptCount val="1"/>
                <c:pt idx="0">
                  <c:v>Allocating a small share of subsidies toward R&amp;D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E6-44D3-89F0-42743AC047FF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4E6-44D3-89F0-42743AC047FF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4E6-44D3-89F0-42743AC047FF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4E6-44D3-89F0-42743AC047FF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4E6-44D3-89F0-42743AC047FF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4E6-44D3-89F0-42743AC047FF}"/>
              </c:ext>
            </c:extLst>
          </c:dPt>
          <c:cat>
            <c:strRef>
              <c:f>'Sheet1 (4)'!$C$22:$C$27</c:f>
              <c:strCache>
                <c:ptCount val="6"/>
                <c:pt idx="0">
                  <c:v>ECONOMIC</c:v>
                </c:pt>
                <c:pt idx="1">
                  <c:v>FARM SECTOR</c:v>
                </c:pt>
                <c:pt idx="2">
                  <c:v>SOCIAL</c:v>
                </c:pt>
                <c:pt idx="3">
                  <c:v>DIETS</c:v>
                </c:pt>
                <c:pt idx="4">
                  <c:v>CLIMATE</c:v>
                </c:pt>
                <c:pt idx="5">
                  <c:v>NATURE</c:v>
                </c:pt>
              </c:strCache>
            </c:strRef>
          </c:cat>
          <c:val>
            <c:numRef>
              <c:f>'Sheet1 (4)'!$E$22:$E$27</c:f>
              <c:numCache>
                <c:formatCode>General</c:formatCode>
                <c:ptCount val="6"/>
                <c:pt idx="0">
                  <c:v>1.71</c:v>
                </c:pt>
                <c:pt idx="1">
                  <c:v>-4.54</c:v>
                </c:pt>
                <c:pt idx="2">
                  <c:v>1.02</c:v>
                </c:pt>
                <c:pt idx="3">
                  <c:v>19.059999999999999</c:v>
                </c:pt>
                <c:pt idx="4">
                  <c:v>38.57</c:v>
                </c:pt>
                <c:pt idx="5">
                  <c:v>2.04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4E6-44D3-89F0-42743AC047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6663496"/>
        <c:axId val="606664152"/>
      </c:barChart>
      <c:catAx>
        <c:axId val="6066634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664152"/>
        <c:crosses val="autoZero"/>
        <c:auto val="1"/>
        <c:lblAlgn val="ctr"/>
        <c:lblOffset val="100"/>
        <c:noMultiLvlLbl val="0"/>
      </c:catAx>
      <c:valAx>
        <c:axId val="606664152"/>
        <c:scaling>
          <c:orientation val="minMax"/>
          <c:max val="40"/>
          <c:min val="-1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663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1">
          <a:lumMod val="6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'Sheet1 (4)'!$D$21</c:f>
              <c:strCache>
                <c:ptCount val="1"/>
                <c:pt idx="0">
                  <c:v>Removal of subsidies &amp; border support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92-49F7-8CD3-78459FF95E96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B92-49F7-8CD3-78459FF95E96}"/>
              </c:ext>
            </c:extLst>
          </c:dPt>
          <c:cat>
            <c:strRef>
              <c:f>'Sheet1 (4)'!$C$22:$C$27</c:f>
              <c:strCache>
                <c:ptCount val="6"/>
                <c:pt idx="0">
                  <c:v>ECONOMIC</c:v>
                </c:pt>
                <c:pt idx="1">
                  <c:v>FARM SECTOR</c:v>
                </c:pt>
                <c:pt idx="2">
                  <c:v>SOCIAL</c:v>
                </c:pt>
                <c:pt idx="3">
                  <c:v>DIETS</c:v>
                </c:pt>
                <c:pt idx="4">
                  <c:v>CLIMATE</c:v>
                </c:pt>
                <c:pt idx="5">
                  <c:v>NATURE</c:v>
                </c:pt>
              </c:strCache>
            </c:strRef>
          </c:cat>
          <c:val>
            <c:numRef>
              <c:f>'Sheet1 (4)'!$D$22:$D$27</c:f>
              <c:numCache>
                <c:formatCode>General</c:formatCode>
                <c:ptCount val="6"/>
                <c:pt idx="0">
                  <c:v>0.09</c:v>
                </c:pt>
                <c:pt idx="1">
                  <c:v>-3.54</c:v>
                </c:pt>
                <c:pt idx="2" formatCode="0.00">
                  <c:v>0.02</c:v>
                </c:pt>
                <c:pt idx="3" formatCode="0.00">
                  <c:v>-1.1517558401613599</c:v>
                </c:pt>
                <c:pt idx="4">
                  <c:v>0.55000000000000004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92-49F7-8CD3-78459FF95E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6663496"/>
        <c:axId val="606664152"/>
      </c:barChart>
      <c:catAx>
        <c:axId val="6066634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664152"/>
        <c:crosses val="autoZero"/>
        <c:auto val="1"/>
        <c:lblAlgn val="ctr"/>
        <c:lblOffset val="100"/>
        <c:noMultiLvlLbl val="0"/>
      </c:catAx>
      <c:valAx>
        <c:axId val="606664152"/>
        <c:scaling>
          <c:orientation val="minMax"/>
          <c:max val="40"/>
          <c:min val="-1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663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1">
          <a:lumMod val="6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Data!$K$52</c:f>
              <c:strCache>
                <c:ptCount val="1"/>
                <c:pt idx="0">
                  <c:v>Growth (10 year trend growth rate, left axis)</c:v>
                </c:pt>
              </c:strCache>
            </c:strRef>
          </c:tx>
          <c:spPr>
            <a:ln w="22225" cap="rnd">
              <a:solidFill>
                <a:schemeClr val="accent1">
                  <a:alpha val="50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31750" cap="rnd">
                <a:solidFill>
                  <a:schemeClr val="accent1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cat>
            <c:strRef>
              <c:f>Data!$AE$51:$BH$51</c:f>
              <c:strCache>
                <c:ptCount val="30"/>
                <c:pt idx="0">
                  <c:v>1981-90</c:v>
                </c:pt>
                <c:pt idx="1">
                  <c:v>1982-91</c:v>
                </c:pt>
                <c:pt idx="2">
                  <c:v>1983-92</c:v>
                </c:pt>
                <c:pt idx="3">
                  <c:v>1984-93</c:v>
                </c:pt>
                <c:pt idx="4">
                  <c:v>1985-94</c:v>
                </c:pt>
                <c:pt idx="5">
                  <c:v>1986-95</c:v>
                </c:pt>
                <c:pt idx="6">
                  <c:v>1987-96</c:v>
                </c:pt>
                <c:pt idx="7">
                  <c:v>1988-97</c:v>
                </c:pt>
                <c:pt idx="8">
                  <c:v>1989-98</c:v>
                </c:pt>
                <c:pt idx="9">
                  <c:v>1990-99</c:v>
                </c:pt>
                <c:pt idx="10">
                  <c:v>1991-00</c:v>
                </c:pt>
                <c:pt idx="11">
                  <c:v>1992-01</c:v>
                </c:pt>
                <c:pt idx="12">
                  <c:v>1993-02</c:v>
                </c:pt>
                <c:pt idx="13">
                  <c:v>1994-03</c:v>
                </c:pt>
                <c:pt idx="14">
                  <c:v>1995-04</c:v>
                </c:pt>
                <c:pt idx="15">
                  <c:v>1996-05</c:v>
                </c:pt>
                <c:pt idx="16">
                  <c:v>1997-06</c:v>
                </c:pt>
                <c:pt idx="17">
                  <c:v>1998-07</c:v>
                </c:pt>
                <c:pt idx="18">
                  <c:v>1999-08</c:v>
                </c:pt>
                <c:pt idx="19">
                  <c:v>2000-09</c:v>
                </c:pt>
                <c:pt idx="20">
                  <c:v>2001-10</c:v>
                </c:pt>
                <c:pt idx="21">
                  <c:v>2002-11</c:v>
                </c:pt>
                <c:pt idx="22">
                  <c:v>2003-12</c:v>
                </c:pt>
                <c:pt idx="23">
                  <c:v>2004-13</c:v>
                </c:pt>
                <c:pt idx="24">
                  <c:v>2005-14</c:v>
                </c:pt>
                <c:pt idx="25">
                  <c:v>2006-15</c:v>
                </c:pt>
                <c:pt idx="26">
                  <c:v>2007-16</c:v>
                </c:pt>
                <c:pt idx="27">
                  <c:v>2008-17</c:v>
                </c:pt>
                <c:pt idx="28">
                  <c:v>2009-18</c:v>
                </c:pt>
                <c:pt idx="29">
                  <c:v>2010-19</c:v>
                </c:pt>
              </c:strCache>
            </c:strRef>
          </c:cat>
          <c:val>
            <c:numRef>
              <c:f>Data!$AE$52:$BH$52</c:f>
              <c:numCache>
                <c:formatCode>General</c:formatCode>
                <c:ptCount val="30"/>
                <c:pt idx="0">
                  <c:v>0.36867412289820678</c:v>
                </c:pt>
                <c:pt idx="1">
                  <c:v>0.2377344940764746</c:v>
                </c:pt>
                <c:pt idx="2">
                  <c:v>0.23874104766371043</c:v>
                </c:pt>
                <c:pt idx="3">
                  <c:v>7.9886375651221905E-2</c:v>
                </c:pt>
                <c:pt idx="4">
                  <c:v>0.15238944465916174</c:v>
                </c:pt>
                <c:pt idx="5">
                  <c:v>0.22555837355585115</c:v>
                </c:pt>
                <c:pt idx="6">
                  <c:v>0.45217431640693667</c:v>
                </c:pt>
                <c:pt idx="7">
                  <c:v>0.57328906215770503</c:v>
                </c:pt>
                <c:pt idx="8">
                  <c:v>0.60569329171768316</c:v>
                </c:pt>
                <c:pt idx="9">
                  <c:v>0.77670579711173671</c:v>
                </c:pt>
                <c:pt idx="10">
                  <c:v>0.96334874597190001</c:v>
                </c:pt>
                <c:pt idx="11">
                  <c:v>0.97272182180219313</c:v>
                </c:pt>
                <c:pt idx="12">
                  <c:v>0.97326754185980169</c:v>
                </c:pt>
                <c:pt idx="13">
                  <c:v>0.91396645005994803</c:v>
                </c:pt>
                <c:pt idx="14">
                  <c:v>0.96860353217701201</c:v>
                </c:pt>
                <c:pt idx="15">
                  <c:v>0.96141076909191359</c:v>
                </c:pt>
                <c:pt idx="16">
                  <c:v>1.0586976047452967</c:v>
                </c:pt>
                <c:pt idx="17">
                  <c:v>1.159133467626654</c:v>
                </c:pt>
                <c:pt idx="18">
                  <c:v>1.3021793704741635</c:v>
                </c:pt>
                <c:pt idx="19">
                  <c:v>1.380527136591027</c:v>
                </c:pt>
                <c:pt idx="20">
                  <c:v>1.4396954759332581</c:v>
                </c:pt>
                <c:pt idx="21">
                  <c:v>1.4706390049093778</c:v>
                </c:pt>
                <c:pt idx="22">
                  <c:v>1.3457001532173045</c:v>
                </c:pt>
                <c:pt idx="23">
                  <c:v>1.2889358997404905</c:v>
                </c:pt>
                <c:pt idx="24">
                  <c:v>1.2731370903158779</c:v>
                </c:pt>
                <c:pt idx="25">
                  <c:v>1.1564548612401533</c:v>
                </c:pt>
                <c:pt idx="26">
                  <c:v>0.9703995679866142</c:v>
                </c:pt>
                <c:pt idx="27">
                  <c:v>0.9703995679866142</c:v>
                </c:pt>
                <c:pt idx="28">
                  <c:v>0.9703995679866142</c:v>
                </c:pt>
                <c:pt idx="29">
                  <c:v>0.9703995679866142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F3CF-4F59-AE11-1E4133642D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0716640"/>
        <c:axId val="61078543"/>
      </c:lineChart>
      <c:lineChart>
        <c:grouping val="standard"/>
        <c:varyColors val="0"/>
        <c:ser>
          <c:idx val="1"/>
          <c:order val="1"/>
          <c:tx>
            <c:strRef>
              <c:f>Data!$K$53</c:f>
              <c:strCache>
                <c:ptCount val="1"/>
                <c:pt idx="0">
                  <c:v>Volatility (10 year Std. Dev. of annual growth, right axis)</c:v>
                </c:pt>
              </c:strCache>
            </c:strRef>
          </c:tx>
          <c:spPr>
            <a:ln w="22225" cap="rnd">
              <a:solidFill>
                <a:srgbClr val="C00000">
                  <a:alpha val="50000"/>
                </a:srgbClr>
              </a:solidFill>
              <a:round/>
            </a:ln>
            <a:effectLst/>
          </c:spPr>
          <c:marker>
            <c:symbol val="none"/>
          </c:marker>
          <c:trendline>
            <c:spPr>
              <a:ln w="28575" cap="rnd">
                <a:solidFill>
                  <a:srgbClr val="C00000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cat>
            <c:strRef>
              <c:f>Data!$AE$51:$BH$51</c:f>
              <c:strCache>
                <c:ptCount val="30"/>
                <c:pt idx="0">
                  <c:v>1981-90</c:v>
                </c:pt>
                <c:pt idx="1">
                  <c:v>1982-91</c:v>
                </c:pt>
                <c:pt idx="2">
                  <c:v>1983-92</c:v>
                </c:pt>
                <c:pt idx="3">
                  <c:v>1984-93</c:v>
                </c:pt>
                <c:pt idx="4">
                  <c:v>1985-94</c:v>
                </c:pt>
                <c:pt idx="5">
                  <c:v>1986-95</c:v>
                </c:pt>
                <c:pt idx="6">
                  <c:v>1987-96</c:v>
                </c:pt>
                <c:pt idx="7">
                  <c:v>1988-97</c:v>
                </c:pt>
                <c:pt idx="8">
                  <c:v>1989-98</c:v>
                </c:pt>
                <c:pt idx="9">
                  <c:v>1990-99</c:v>
                </c:pt>
                <c:pt idx="10">
                  <c:v>1991-00</c:v>
                </c:pt>
                <c:pt idx="11">
                  <c:v>1992-01</c:v>
                </c:pt>
                <c:pt idx="12">
                  <c:v>1993-02</c:v>
                </c:pt>
                <c:pt idx="13">
                  <c:v>1994-03</c:v>
                </c:pt>
                <c:pt idx="14">
                  <c:v>1995-04</c:v>
                </c:pt>
                <c:pt idx="15">
                  <c:v>1996-05</c:v>
                </c:pt>
                <c:pt idx="16">
                  <c:v>1997-06</c:v>
                </c:pt>
                <c:pt idx="17">
                  <c:v>1998-07</c:v>
                </c:pt>
                <c:pt idx="18">
                  <c:v>1999-08</c:v>
                </c:pt>
                <c:pt idx="19">
                  <c:v>2000-09</c:v>
                </c:pt>
                <c:pt idx="20">
                  <c:v>2001-10</c:v>
                </c:pt>
                <c:pt idx="21">
                  <c:v>2002-11</c:v>
                </c:pt>
                <c:pt idx="22">
                  <c:v>2003-12</c:v>
                </c:pt>
                <c:pt idx="23">
                  <c:v>2004-13</c:v>
                </c:pt>
                <c:pt idx="24">
                  <c:v>2005-14</c:v>
                </c:pt>
                <c:pt idx="25">
                  <c:v>2006-15</c:v>
                </c:pt>
                <c:pt idx="26">
                  <c:v>2007-16</c:v>
                </c:pt>
                <c:pt idx="27">
                  <c:v>2008-17</c:v>
                </c:pt>
                <c:pt idx="28">
                  <c:v>2009-18</c:v>
                </c:pt>
                <c:pt idx="29">
                  <c:v>2010-19</c:v>
                </c:pt>
              </c:strCache>
            </c:strRef>
          </c:cat>
          <c:val>
            <c:numRef>
              <c:f>Data!$AE$53:$BH$53</c:f>
              <c:numCache>
                <c:formatCode>General</c:formatCode>
                <c:ptCount val="30"/>
                <c:pt idx="0">
                  <c:v>1.4298765327771381</c:v>
                </c:pt>
                <c:pt idx="1">
                  <c:v>1.530039031288674</c:v>
                </c:pt>
                <c:pt idx="2">
                  <c:v>1.47667154896606</c:v>
                </c:pt>
                <c:pt idx="3">
                  <c:v>1.4007235140810113</c:v>
                </c:pt>
                <c:pt idx="4">
                  <c:v>1.0733677083952431</c:v>
                </c:pt>
                <c:pt idx="5">
                  <c:v>1.0737148294853349</c:v>
                </c:pt>
                <c:pt idx="6">
                  <c:v>1.362898516734826</c:v>
                </c:pt>
                <c:pt idx="7">
                  <c:v>1.275438006097031</c:v>
                </c:pt>
                <c:pt idx="8">
                  <c:v>1.1899604446969807</c:v>
                </c:pt>
                <c:pt idx="9">
                  <c:v>1.1776742717261195</c:v>
                </c:pt>
                <c:pt idx="10">
                  <c:v>1.1789946274681762</c:v>
                </c:pt>
                <c:pt idx="11">
                  <c:v>0.97954783763017172</c:v>
                </c:pt>
                <c:pt idx="12">
                  <c:v>0.98480192112889897</c:v>
                </c:pt>
                <c:pt idx="13">
                  <c:v>0.86242627538606897</c:v>
                </c:pt>
                <c:pt idx="14">
                  <c:v>1.039402467456028</c:v>
                </c:pt>
                <c:pt idx="15">
                  <c:v>1.0217687279685905</c:v>
                </c:pt>
                <c:pt idx="16">
                  <c:v>0.83495037603168987</c:v>
                </c:pt>
                <c:pt idx="17">
                  <c:v>0.84088589752402743</c:v>
                </c:pt>
                <c:pt idx="18">
                  <c:v>0.93463391116125372</c:v>
                </c:pt>
                <c:pt idx="19">
                  <c:v>1.0592562110418675</c:v>
                </c:pt>
                <c:pt idx="20">
                  <c:v>1.0545740018748657</c:v>
                </c:pt>
                <c:pt idx="21">
                  <c:v>0.9990331094206264</c:v>
                </c:pt>
                <c:pt idx="22">
                  <c:v>1.0854473898733432</c:v>
                </c:pt>
                <c:pt idx="23">
                  <c:v>1.1479468542405546</c:v>
                </c:pt>
                <c:pt idx="24">
                  <c:v>1.0725576177296809</c:v>
                </c:pt>
                <c:pt idx="25">
                  <c:v>1.1461668911751952</c:v>
                </c:pt>
                <c:pt idx="26">
                  <c:v>1.2012477487377586</c:v>
                </c:pt>
                <c:pt idx="27">
                  <c:v>1.2012477487377586</c:v>
                </c:pt>
                <c:pt idx="28">
                  <c:v>1.2012477487377586</c:v>
                </c:pt>
                <c:pt idx="29">
                  <c:v>1.2012477487377586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F3CF-4F59-AE11-1E4133642D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567535"/>
        <c:axId val="1232442831"/>
      </c:lineChart>
      <c:catAx>
        <c:axId val="114071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078543"/>
        <c:crosses val="autoZero"/>
        <c:auto val="1"/>
        <c:lblAlgn val="ctr"/>
        <c:lblOffset val="100"/>
        <c:noMultiLvlLbl val="0"/>
      </c:catAx>
      <c:valAx>
        <c:axId val="6107854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Trend </a:t>
                </a:r>
                <a:r>
                  <a:rPr lang="en-US" sz="900" baseline="0"/>
                  <a:t>growth (%)</a:t>
                </a:r>
                <a:endParaRPr lang="en-US" sz="9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0716640"/>
        <c:crosses val="autoZero"/>
        <c:crossBetween val="between"/>
      </c:valAx>
      <c:valAx>
        <c:axId val="1232442831"/>
        <c:scaling>
          <c:orientation val="minMax"/>
          <c:min val="0.60000000000000009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/>
                  <a:t>Volatility in annual</a:t>
                </a:r>
                <a:r>
                  <a:rPr lang="en-US" sz="900" baseline="0"/>
                  <a:t> growth rate </a:t>
                </a:r>
                <a:r>
                  <a:rPr lang="en-US" sz="900"/>
                  <a:t>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67535"/>
        <c:crosses val="max"/>
        <c:crossBetween val="between"/>
      </c:valAx>
      <c:catAx>
        <c:axId val="5656753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32442831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277777777777777E-2"/>
          <c:y val="3.9351851851851853E-2"/>
          <c:w val="0.97499999999999998"/>
          <c:h val="0.92592592592592593"/>
        </c:manualLayout>
      </c:layout>
      <c:ofPieChart>
        <c:ofPieType val="bar"/>
        <c:varyColors val="1"/>
        <c:ser>
          <c:idx val="0"/>
          <c:order val="0"/>
          <c:tx>
            <c:strRef>
              <c:f>'Graph PSE group'!$A$24</c:f>
              <c:strCache>
                <c:ptCount val="1"/>
                <c:pt idx="0">
                  <c:v>All Countries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EE8-43FE-84E2-1339475FCE7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EE8-43FE-84E2-1339475FCE7C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EE8-43FE-84E2-1339475FCE7C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EE8-43FE-84E2-1339475FCE7C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EE8-43FE-84E2-1339475FCE7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EE8-43FE-84E2-1339475FCE7C}"/>
              </c:ext>
            </c:extLst>
          </c:dPt>
          <c:dPt>
            <c:idx val="6"/>
            <c:bubble3D val="0"/>
            <c:spPr>
              <a:solidFill>
                <a:schemeClr val="accent2">
                  <a:lumMod val="5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EE8-43FE-84E2-1339475FCE7C}"/>
              </c:ext>
            </c:extLst>
          </c:dPt>
          <c:dPt>
            <c:idx val="7"/>
            <c:bubble3D val="0"/>
            <c:spPr>
              <a:solidFill>
                <a:schemeClr val="accent3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EE8-43FE-84E2-1339475FCE7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C61FBB26-2A37-4667-8983-916C302B74FA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$</a:t>
                    </a:r>
                    <a:fld id="{FAE4D6C1-F260-4596-A012-37AD55C05EC5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b (</a:t>
                    </a:r>
                    <a:fld id="{65E07BFB-3773-4F77-B863-B35467531D3A}" type="PERCENTAGE">
                      <a:rPr lang="en-US" baseline="0"/>
                      <a:pPr/>
                      <a:t>[PERCENTAGE]</a:t>
                    </a:fld>
                    <a:r>
                      <a:rPr lang="en-US" baseline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EE8-43FE-84E2-1339475FCE7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DFB39E5-4222-4A7A-B90F-720ABF78F62A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$</a:t>
                    </a:r>
                    <a:fld id="{DEE79E9E-8B6A-458C-95D8-E8C52D5BAD26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b (</a:t>
                    </a:r>
                    <a:fld id="{A6C06E8D-EF91-4FF3-AB1A-B4C13E209E4A}" type="PERCENTAGE">
                      <a:rPr lang="en-US" baseline="0"/>
                      <a:pPr/>
                      <a:t>[PERCENTAGE]</a:t>
                    </a:fld>
                    <a:r>
                      <a:rPr lang="en-US" baseline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EE8-43FE-84E2-1339475FCE7C}"/>
                </c:ext>
              </c:extLst>
            </c:dLbl>
            <c:dLbl>
              <c:idx val="2"/>
              <c:layout>
                <c:manualLayout>
                  <c:x val="5.4895888013998244E-2"/>
                  <c:y val="0.16083151064450277"/>
                </c:manualLayout>
              </c:layout>
              <c:tx>
                <c:rich>
                  <a:bodyPr/>
                  <a:lstStyle/>
                  <a:p>
                    <a:fld id="{0C2DD738-93A3-4628-8EB0-7A93248C7F8A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</a:t>
                    </a:r>
                  </a:p>
                  <a:p>
                    <a:r>
                      <a:rPr lang="en-US" baseline="0"/>
                      <a:t>$</a:t>
                    </a:r>
                    <a:fld id="{20B7A593-A2CF-40C7-B1C4-817E31170BBF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b (</a:t>
                    </a:r>
                    <a:fld id="{BBAF7C9C-4F3A-4D9A-AF57-D62BDC45206E}" type="PERCENTAGE">
                      <a:rPr lang="en-US" baseline="0"/>
                      <a:pPr/>
                      <a:t>[PERCENTAGE]</a:t>
                    </a:fld>
                    <a:r>
                      <a:rPr lang="en-US" baseline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EE8-43FE-84E2-1339475FCE7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75F77E1-16C4-4319-9CF9-CAE770FDE67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$</a:t>
                    </a:r>
                    <a:fld id="{24BB44D2-C64E-4227-81E9-C69BCC326CF5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b (</a:t>
                    </a:r>
                    <a:fld id="{F1E3A104-1724-4E7A-ACC8-4F3F6214DACA}" type="PERCENTAGE">
                      <a:rPr lang="en-US" baseline="0"/>
                      <a:pPr/>
                      <a:t>[PERCENTAGE]</a:t>
                    </a:fld>
                    <a:r>
                      <a:rPr lang="en-US" baseline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EE8-43FE-84E2-1339475FCE7C}"/>
                </c:ext>
              </c:extLst>
            </c:dLbl>
            <c:dLbl>
              <c:idx val="4"/>
              <c:layout>
                <c:manualLayout>
                  <c:x val="-2.2222222222222324E-2"/>
                  <c:y val="-2.7777777777777776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en-US"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10E9698-7892-47A4-95E3-88EAFC2A097D}" type="CATEGORYNAME">
                      <a:rPr lang="en-US" sz="1000">
                        <a:solidFill>
                          <a:schemeClr val="bg1"/>
                        </a:solidFill>
                      </a:rPr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sz="1000">
                        <a:solidFill>
                          <a:schemeClr val="bg1"/>
                        </a:solidFill>
                      </a:rPr>
                      <a:t>, </a:t>
                    </a:r>
                  </a:p>
                  <a:p>
                    <a:pPr>
                      <a:defRPr sz="1000">
                        <a:solidFill>
                          <a:schemeClr val="bg1"/>
                        </a:solidFill>
                      </a:defRPr>
                    </a:pPr>
                    <a:r>
                      <a:rPr lang="en-US" sz="1000">
                        <a:solidFill>
                          <a:schemeClr val="bg1"/>
                        </a:solidFill>
                      </a:rPr>
                      <a:t>$</a:t>
                    </a:r>
                    <a:fld id="{2E82D4A8-108C-4579-B2EC-3D1FC3D9B3DA}" type="VALUE">
                      <a:rPr lang="en-US" sz="1000">
                        <a:solidFill>
                          <a:schemeClr val="bg1"/>
                        </a:solidFill>
                      </a:rPr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r>
                      <a:rPr lang="en-US" sz="1000">
                        <a:solidFill>
                          <a:schemeClr val="bg1"/>
                        </a:solidFill>
                      </a:rPr>
                      <a:t>b (</a:t>
                    </a:r>
                    <a:fld id="{6C864296-1472-491D-AB94-D430C1496CB5}" type="PERCENTAGE">
                      <a:rPr lang="en-US" sz="1000">
                        <a:solidFill>
                          <a:schemeClr val="bg1"/>
                        </a:solidFill>
                      </a:rPr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r>
                      <a:rPr lang="en-US" sz="1000">
                        <a:solidFill>
                          <a:schemeClr val="bg1"/>
                        </a:solidFill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en-US"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EE8-43FE-84E2-1339475FCE7C}"/>
                </c:ext>
              </c:extLst>
            </c:dLbl>
            <c:dLbl>
              <c:idx val="5"/>
              <c:layout>
                <c:manualLayout>
                  <c:x val="-2.2222222222222324E-2"/>
                  <c:y val="0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en-US" sz="9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41B52B6-0811-4111-A835-E51D31D69F77}" type="CATEGORYNAME">
                      <a:rPr lang="en-US" sz="900"/>
                      <a:pPr>
                        <a:defRPr sz="900"/>
                      </a:pPr>
                      <a:t>[CATEGORY NAME]</a:t>
                    </a:fld>
                    <a:r>
                      <a:rPr lang="en-US" sz="900"/>
                      <a:t>, $</a:t>
                    </a:r>
                    <a:fld id="{094874E5-8744-44DD-ACD8-B555E89BEF22}" type="VALUE">
                      <a:rPr lang="en-US" sz="900"/>
                      <a:pPr>
                        <a:defRPr sz="900"/>
                      </a:pPr>
                      <a:t>[VALUE]</a:t>
                    </a:fld>
                    <a:r>
                      <a:rPr lang="en-US" sz="900"/>
                      <a:t>b (</a:t>
                    </a:r>
                    <a:fld id="{A97C111D-324D-4AD4-99E3-560216F442BB}" type="PERCENTAGE">
                      <a:rPr lang="en-US" sz="900"/>
                      <a:pPr>
                        <a:defRPr sz="900"/>
                      </a:pPr>
                      <a:t>[PERCENTAGE]</a:t>
                    </a:fld>
                    <a:r>
                      <a:rPr lang="en-US" sz="90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en-US" sz="9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352777777777777"/>
                      <c:h val="0.115601851851851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EE8-43FE-84E2-1339475FCE7C}"/>
                </c:ext>
              </c:extLst>
            </c:dLbl>
            <c:dLbl>
              <c:idx val="6"/>
              <c:layout>
                <c:manualLayout>
                  <c:x val="-3.888888888888889E-2"/>
                  <c:y val="-4.6296296296296294E-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en-US" sz="9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1E14652-CF34-4A6E-B7F0-F7D51CCF05A1}" type="CATEGORYNAME">
                      <a:rPr lang="en-US" sz="900">
                        <a:solidFill>
                          <a:schemeClr val="bg1"/>
                        </a:solidFill>
                      </a:rPr>
                      <a:pPr>
                        <a:defRPr sz="9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sz="900">
                        <a:solidFill>
                          <a:schemeClr val="bg1"/>
                        </a:solidFill>
                      </a:rPr>
                      <a:t>, </a:t>
                    </a:r>
                  </a:p>
                  <a:p>
                    <a:pPr>
                      <a:defRPr sz="900">
                        <a:solidFill>
                          <a:schemeClr val="bg1"/>
                        </a:solidFill>
                      </a:defRPr>
                    </a:pPr>
                    <a:r>
                      <a:rPr lang="en-US" sz="900">
                        <a:solidFill>
                          <a:schemeClr val="bg1"/>
                        </a:solidFill>
                      </a:rPr>
                      <a:t>$</a:t>
                    </a:r>
                    <a:fld id="{B286A743-554F-4FFA-B5FC-6B643ECA279F}" type="VALUE">
                      <a:rPr lang="en-US" sz="900">
                        <a:solidFill>
                          <a:schemeClr val="bg1"/>
                        </a:solidFill>
                      </a:rPr>
                      <a:pPr>
                        <a:defRPr sz="9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r>
                      <a:rPr lang="en-US" sz="900">
                        <a:solidFill>
                          <a:schemeClr val="bg1"/>
                        </a:solidFill>
                      </a:rPr>
                      <a:t>b (</a:t>
                    </a:r>
                    <a:fld id="{AB12D69D-133C-49AC-9FA0-E4765C1916A1}" type="PERCENTAGE">
                      <a:rPr lang="en-US" sz="900">
                        <a:solidFill>
                          <a:schemeClr val="bg1"/>
                        </a:solidFill>
                      </a:rPr>
                      <a:pPr>
                        <a:defRPr sz="9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r>
                      <a:rPr lang="en-US" sz="900">
                        <a:solidFill>
                          <a:schemeClr val="bg1"/>
                        </a:solidFill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en-US"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6EE8-43FE-84E2-1339475FCE7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baseline="0"/>
                      <a:t>Other
</a:t>
                    </a:r>
                    <a:fld id="{54D5C109-96FD-4973-B0F6-857BF8141E7D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EE8-43FE-84E2-1339475FCE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'Graph PSE group'!$B$16:$H$16</c:f>
              <c:strCache>
                <c:ptCount val="7"/>
                <c:pt idx="0">
                  <c:v>Output Subsidies</c:v>
                </c:pt>
                <c:pt idx="1">
                  <c:v>Input subsidies</c:v>
                </c:pt>
                <c:pt idx="2">
                  <c:v>Market Price Support</c:v>
                </c:pt>
                <c:pt idx="3">
                  <c:v>Decoupled transfers</c:v>
                </c:pt>
                <c:pt idx="4">
                  <c:v>Public Goods and Services</c:v>
                </c:pt>
                <c:pt idx="5">
                  <c:v>Green Subsidy</c:v>
                </c:pt>
                <c:pt idx="6">
                  <c:v>Consumer Support</c:v>
                </c:pt>
              </c:strCache>
            </c:strRef>
          </c:cat>
          <c:val>
            <c:numRef>
              <c:f>'Graph PSE group'!$B$24:$H$24</c:f>
              <c:numCache>
                <c:formatCode>0.0</c:formatCode>
                <c:ptCount val="7"/>
                <c:pt idx="0">
                  <c:v>73.300268127999999</c:v>
                </c:pt>
                <c:pt idx="1">
                  <c:v>86.27542874706667</c:v>
                </c:pt>
                <c:pt idx="2">
                  <c:v>211.66422275333332</c:v>
                </c:pt>
                <c:pt idx="3">
                  <c:v>59.609699946666666</c:v>
                </c:pt>
                <c:pt idx="4">
                  <c:v>108.16855121133334</c:v>
                </c:pt>
                <c:pt idx="5">
                  <c:v>28.915375808000004</c:v>
                </c:pt>
                <c:pt idx="6">
                  <c:v>70.40320101560016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EE8-43FE-84E2-1339475FCE7C}"/>
            </c:ext>
          </c:extLst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5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lang="en-US" sz="1200" b="1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50576286659821"/>
          <c:y val="7.7116150613170412E-2"/>
          <c:w val="0.81192418882422301"/>
          <c:h val="0.820751025873725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'Graph PSE group'!$W$30</c:f>
              <c:strCache>
                <c:ptCount val="1"/>
                <c:pt idx="0">
                  <c:v>Market Price Suport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'Graph PSE group'!$O$31:$O$35</c:f>
              <c:strCache>
                <c:ptCount val="5"/>
                <c:pt idx="0">
                  <c:v>China</c:v>
                </c:pt>
                <c:pt idx="1">
                  <c:v>EU28</c:v>
                </c:pt>
                <c:pt idx="2">
                  <c:v>US</c:v>
                </c:pt>
                <c:pt idx="3">
                  <c:v>OECD exl US and EU28 (12)</c:v>
                </c:pt>
                <c:pt idx="4">
                  <c:v>EMDE exl China           (37)</c:v>
                </c:pt>
              </c:strCache>
            </c:strRef>
          </c:cat>
          <c:val>
            <c:numRef>
              <c:f>'Graph PSE group'!$W$31:$W$35</c:f>
              <c:numCache>
                <c:formatCode>0</c:formatCode>
                <c:ptCount val="5"/>
                <c:pt idx="0">
                  <c:v>135.80649666666667</c:v>
                </c:pt>
                <c:pt idx="1">
                  <c:v>17.287576999999999</c:v>
                </c:pt>
                <c:pt idx="2">
                  <c:v>10.447511733333334</c:v>
                </c:pt>
                <c:pt idx="3">
                  <c:v>69.820506173333328</c:v>
                </c:pt>
                <c:pt idx="4">
                  <c:v>-21.69786882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8-4F97-A0C3-4E83EB4E478B}"/>
            </c:ext>
          </c:extLst>
        </c:ser>
        <c:ser>
          <c:idx val="1"/>
          <c:order val="1"/>
          <c:tx>
            <c:strRef>
              <c:f>'Graph PSE group'!$X$30</c:f>
              <c:strCache>
                <c:ptCount val="1"/>
                <c:pt idx="0">
                  <c:v>Input/output Subsidies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'Graph PSE group'!$O$31:$O$35</c:f>
              <c:strCache>
                <c:ptCount val="5"/>
                <c:pt idx="0">
                  <c:v>China</c:v>
                </c:pt>
                <c:pt idx="1">
                  <c:v>EU28</c:v>
                </c:pt>
                <c:pt idx="2">
                  <c:v>US</c:v>
                </c:pt>
                <c:pt idx="3">
                  <c:v>OECD exl US and EU28 (12)</c:v>
                </c:pt>
                <c:pt idx="4">
                  <c:v>EMDE exl China           (37)</c:v>
                </c:pt>
              </c:strCache>
            </c:strRef>
          </c:cat>
          <c:val>
            <c:numRef>
              <c:f>'Graph PSE group'!$X$31:$X$35</c:f>
              <c:numCache>
                <c:formatCode>0</c:formatCode>
                <c:ptCount val="5"/>
                <c:pt idx="0">
                  <c:v>47.724863366666668</c:v>
                </c:pt>
                <c:pt idx="1">
                  <c:v>31.082747077766665</c:v>
                </c:pt>
                <c:pt idx="2">
                  <c:v>18.205807106666665</c:v>
                </c:pt>
                <c:pt idx="3">
                  <c:v>19.236910227533333</c:v>
                </c:pt>
                <c:pt idx="4">
                  <c:v>43.325369096433334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78-4F97-A0C3-4E83EB4E478B}"/>
            </c:ext>
          </c:extLst>
        </c:ser>
        <c:ser>
          <c:idx val="2"/>
          <c:order val="2"/>
          <c:tx>
            <c:strRef>
              <c:f>'Graph PSE group'!$Y$30</c:f>
              <c:strCache>
                <c:ptCount val="1"/>
                <c:pt idx="0">
                  <c:v>Decoupled support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'Graph PSE group'!$O$31:$O$35</c:f>
              <c:strCache>
                <c:ptCount val="5"/>
                <c:pt idx="0">
                  <c:v>China</c:v>
                </c:pt>
                <c:pt idx="1">
                  <c:v>EU28</c:v>
                </c:pt>
                <c:pt idx="2">
                  <c:v>US</c:v>
                </c:pt>
                <c:pt idx="3">
                  <c:v>OECD exl US and EU28 (12)</c:v>
                </c:pt>
                <c:pt idx="4">
                  <c:v>EMDE exl China           (37)</c:v>
                </c:pt>
              </c:strCache>
            </c:strRef>
          </c:cat>
          <c:val>
            <c:numRef>
              <c:f>'Graph PSE group'!$Y$31:$Y$35</c:f>
              <c:numCache>
                <c:formatCode>0</c:formatCode>
                <c:ptCount val="5"/>
                <c:pt idx="0">
                  <c:v>8.8242115666666674</c:v>
                </c:pt>
                <c:pt idx="1">
                  <c:v>41.606904229999998</c:v>
                </c:pt>
                <c:pt idx="2">
                  <c:v>4.259027633333333</c:v>
                </c:pt>
                <c:pt idx="3">
                  <c:v>3.951094689333333</c:v>
                </c:pt>
                <c:pt idx="4">
                  <c:v>0.9684618273333333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78-4F97-A0C3-4E83EB4E478B}"/>
            </c:ext>
          </c:extLst>
        </c:ser>
        <c:ser>
          <c:idx val="3"/>
          <c:order val="3"/>
          <c:tx>
            <c:strRef>
              <c:f>'Graph PSE group'!$Z$30</c:f>
              <c:strCache>
                <c:ptCount val="1"/>
                <c:pt idx="0">
                  <c:v>Public Goods &amp; Services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'Graph PSE group'!$O$31:$O$35</c:f>
              <c:strCache>
                <c:ptCount val="5"/>
                <c:pt idx="0">
                  <c:v>China</c:v>
                </c:pt>
                <c:pt idx="1">
                  <c:v>EU28</c:v>
                </c:pt>
                <c:pt idx="2">
                  <c:v>US</c:v>
                </c:pt>
                <c:pt idx="3">
                  <c:v>OECD exl US and EU28 (12)</c:v>
                </c:pt>
                <c:pt idx="4">
                  <c:v>EMDE exl China           (37)</c:v>
                </c:pt>
              </c:strCache>
            </c:strRef>
          </c:cat>
          <c:val>
            <c:numRef>
              <c:f>'Graph PSE group'!$Z$31:$Z$35</c:f>
              <c:numCache>
                <c:formatCode>0</c:formatCode>
                <c:ptCount val="5"/>
                <c:pt idx="0">
                  <c:v>36.884112566666666</c:v>
                </c:pt>
                <c:pt idx="1">
                  <c:v>11.851359449999999</c:v>
                </c:pt>
                <c:pt idx="2">
                  <c:v>10.377840466666667</c:v>
                </c:pt>
                <c:pt idx="3">
                  <c:v>17.237946176666668</c:v>
                </c:pt>
                <c:pt idx="4">
                  <c:v>31.817292551333338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78-4F97-A0C3-4E83EB4E478B}"/>
            </c:ext>
          </c:extLst>
        </c:ser>
        <c:ser>
          <c:idx val="4"/>
          <c:order val="4"/>
          <c:tx>
            <c:strRef>
              <c:f>'Graph PSE group'!$AA$30</c:f>
              <c:strCache>
                <c:ptCount val="1"/>
                <c:pt idx="0">
                  <c:v>Green' Subsidies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'Graph PSE group'!$O$31:$O$35</c:f>
              <c:strCache>
                <c:ptCount val="5"/>
                <c:pt idx="0">
                  <c:v>China</c:v>
                </c:pt>
                <c:pt idx="1">
                  <c:v>EU28</c:v>
                </c:pt>
                <c:pt idx="2">
                  <c:v>US</c:v>
                </c:pt>
                <c:pt idx="3">
                  <c:v>OECD exl US and EU28 (12)</c:v>
                </c:pt>
                <c:pt idx="4">
                  <c:v>EMDE exl China           (37)</c:v>
                </c:pt>
              </c:strCache>
            </c:strRef>
          </c:cat>
          <c:val>
            <c:numRef>
              <c:f>'Graph PSE group'!$AA$31:$AA$35</c:f>
              <c:numCache>
                <c:formatCode>0</c:formatCode>
                <c:ptCount val="5"/>
                <c:pt idx="0">
                  <c:v>7.9314256666666667</c:v>
                </c:pt>
                <c:pt idx="1">
                  <c:v>10.729793333333333</c:v>
                </c:pt>
                <c:pt idx="2">
                  <c:v>5.0936139999999996</c:v>
                </c:pt>
                <c:pt idx="3">
                  <c:v>4.9696668623333329</c:v>
                </c:pt>
                <c:pt idx="4">
                  <c:v>0.19087594566666666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78-4F97-A0C3-4E83EB4E4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8"/>
        <c:overlap val="100"/>
        <c:axId val="1240491936"/>
        <c:axId val="1149229104"/>
      </c:barChart>
      <c:barChart>
        <c:barDir val="col"/>
        <c:grouping val="clustered"/>
        <c:varyColors val="0"/>
        <c:ser>
          <c:idx val="5"/>
          <c:order val="5"/>
          <c:tx>
            <c:strRef>
              <c:f>'Graph PSE group'!$AB$30</c:f>
              <c:strCache>
                <c:ptCount val="1"/>
                <c:pt idx="0">
                  <c:v>Producer Support</c:v>
                </c:pt>
              </c:strCache>
            </c:strRef>
          </c:tx>
          <c:spPr>
            <a:noFill/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.1059190031152648"/>
                  <c:y val="3.9968025579536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78-4F97-A0C3-4E83EB4E478B}"/>
                </c:ext>
              </c:extLst>
            </c:dLbl>
            <c:dLbl>
              <c:idx val="1"/>
              <c:layout>
                <c:manualLayout>
                  <c:x val="9.6573208722741374E-2"/>
                  <c:y val="3.9968025579536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278-4F97-A0C3-4E83EB4E478B}"/>
                </c:ext>
              </c:extLst>
            </c:dLbl>
            <c:dLbl>
              <c:idx val="2"/>
              <c:layout>
                <c:manualLayout>
                  <c:x val="8.7227414330218064E-2"/>
                  <c:y val="3.9968025579536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278-4F97-A0C3-4E83EB4E478B}"/>
                </c:ext>
              </c:extLst>
            </c:dLbl>
            <c:dLbl>
              <c:idx val="3"/>
              <c:layout>
                <c:manualLayout>
                  <c:x val="9.0342679127725853E-2"/>
                  <c:y val="3.9968025579536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278-4F97-A0C3-4E83EB4E478B}"/>
                </c:ext>
              </c:extLst>
            </c:dLbl>
            <c:dLbl>
              <c:idx val="4"/>
              <c:layout>
                <c:manualLayout>
                  <c:x val="8.7227414330218064E-2"/>
                  <c:y val="3.9968025579536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278-4F97-A0C3-4E83EB4E47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 PSE group'!$O$31:$O$35</c:f>
              <c:strCache>
                <c:ptCount val="5"/>
                <c:pt idx="0">
                  <c:v>China</c:v>
                </c:pt>
                <c:pt idx="1">
                  <c:v>EU28</c:v>
                </c:pt>
                <c:pt idx="2">
                  <c:v>US</c:v>
                </c:pt>
                <c:pt idx="3">
                  <c:v>OECD exl US and EU28 (12)</c:v>
                </c:pt>
                <c:pt idx="4">
                  <c:v>EMDE exl China           (37)</c:v>
                </c:pt>
              </c:strCache>
            </c:strRef>
          </c:cat>
          <c:val>
            <c:numRef>
              <c:f>'Graph PSE group'!$AB$31:$AB$35</c:f>
              <c:numCache>
                <c:formatCode>0</c:formatCode>
                <c:ptCount val="5"/>
                <c:pt idx="0">
                  <c:v>192.35557159999999</c:v>
                </c:pt>
                <c:pt idx="1">
                  <c:v>89.977228307766666</c:v>
                </c:pt>
                <c:pt idx="2">
                  <c:v>32.912346473333329</c:v>
                </c:pt>
                <c:pt idx="3">
                  <c:v>93.008511090199988</c:v>
                </c:pt>
                <c:pt idx="4">
                  <c:v>22.595962103766666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78-4F97-A0C3-4E83EB4E4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65249504"/>
        <c:axId val="1258763056"/>
      </c:barChart>
      <c:catAx>
        <c:axId val="124049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229104"/>
        <c:crosses val="autoZero"/>
        <c:auto val="1"/>
        <c:lblAlgn val="ctr"/>
        <c:lblOffset val="100"/>
        <c:noMultiLvlLbl val="0"/>
      </c:catAx>
      <c:valAx>
        <c:axId val="11492291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 Current US$, bilions</a:t>
                </a:r>
              </a:p>
            </c:rich>
          </c:tx>
          <c:layout>
            <c:manualLayout>
              <c:xMode val="edge"/>
              <c:yMode val="edge"/>
              <c:x val="2.1197668256491786E-2"/>
              <c:y val="3.828304356692252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0491936"/>
        <c:crosses val="autoZero"/>
        <c:crossBetween val="between"/>
      </c:valAx>
      <c:valAx>
        <c:axId val="1258763056"/>
        <c:scaling>
          <c:orientation val="minMax"/>
          <c:max val="300"/>
          <c:min val="-50"/>
        </c:scaling>
        <c:delete val="1"/>
        <c:axPos val="r"/>
        <c:numFmt formatCode="0" sourceLinked="1"/>
        <c:majorTickMark val="out"/>
        <c:minorTickMark val="none"/>
        <c:tickLblPos val="nextTo"/>
        <c:crossAx val="1165249504"/>
        <c:crosses val="max"/>
        <c:crossBetween val="between"/>
      </c:valAx>
      <c:catAx>
        <c:axId val="1165249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58763056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1823557381414279"/>
          <c:y val="1.2056795089405994E-3"/>
          <c:w val="0.86490470233276917"/>
          <c:h val="0.1514048603636775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rgbClr val="C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F5D-4EB8-B835-8C5910D256F6}"/>
              </c:ext>
            </c:extLst>
          </c:dPt>
          <c:dPt>
            <c:idx val="1"/>
            <c:invertIfNegative val="0"/>
            <c:bubble3D val="0"/>
            <c:spPr>
              <a:solidFill>
                <a:srgbClr val="FF5050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F5D-4EB8-B835-8C5910D256F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F5D-4EB8-B835-8C5910D256F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F5D-4EB8-B835-8C5910D256F6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F5D-4EB8-B835-8C5910D256F6}"/>
              </c:ext>
            </c:extLst>
          </c:dPt>
          <c:cat>
            <c:strRef>
              <c:f>Sheet1!$A$6:$A$10</c:f>
              <c:strCache>
                <c:ptCount val="5"/>
                <c:pt idx="0">
                  <c:v>Milk</c:v>
                </c:pt>
                <c:pt idx="1">
                  <c:v>Beef</c:v>
                </c:pt>
                <c:pt idx="2">
                  <c:v>Rice</c:v>
                </c:pt>
                <c:pt idx="3">
                  <c:v>Pig, poultry, eggs</c:v>
                </c:pt>
                <c:pt idx="4">
                  <c:v>Oth cereal</c:v>
                </c:pt>
              </c:strCache>
            </c:strRef>
          </c:cat>
          <c:val>
            <c:numRef>
              <c:f>Sheet1!$B$6:$B$10</c:f>
              <c:numCache>
                <c:formatCode>General</c:formatCode>
                <c:ptCount val="5"/>
                <c:pt idx="0">
                  <c:v>37.6</c:v>
                </c:pt>
                <c:pt idx="1">
                  <c:v>36.799999999999997</c:v>
                </c:pt>
                <c:pt idx="2">
                  <c:v>12.5</c:v>
                </c:pt>
                <c:pt idx="3">
                  <c:v>7.1</c:v>
                </c:pt>
                <c:pt idx="4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F5D-4EB8-B835-8C5910D25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1884751"/>
        <c:axId val="791879759"/>
      </c:barChart>
      <c:catAx>
        <c:axId val="79188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1879759"/>
        <c:crosses val="autoZero"/>
        <c:auto val="1"/>
        <c:lblAlgn val="ctr"/>
        <c:lblOffset val="100"/>
        <c:noMultiLvlLbl val="0"/>
      </c:catAx>
      <c:valAx>
        <c:axId val="791879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1884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4">
          <a:lumMod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Graph!$F$2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Graph!$G$1:$K$1</c:f>
              <c:strCache>
                <c:ptCount val="5"/>
                <c:pt idx="0">
                  <c:v>Agri Value Added ($Tn)</c:v>
                </c:pt>
                <c:pt idx="1">
                  <c:v>Poverty         (%)</c:v>
                </c:pt>
                <c:pt idx="2">
                  <c:v>Agric Land  (Bill. ha)</c:v>
                </c:pt>
                <c:pt idx="3">
                  <c:v>Ag Emissions (Gt)</c:v>
                </c:pt>
                <c:pt idx="4">
                  <c:v>LULUC         (Gt)</c:v>
                </c:pt>
              </c:strCache>
            </c:strRef>
          </c:cat>
          <c:val>
            <c:numRef>
              <c:f>Graph!$G$2:$K$2</c:f>
              <c:numCache>
                <c:formatCode>0.00</c:formatCode>
                <c:ptCount val="5"/>
                <c:pt idx="0">
                  <c:v>3.9230071133208595</c:v>
                </c:pt>
                <c:pt idx="1">
                  <c:v>8.2012401598504905</c:v>
                </c:pt>
                <c:pt idx="2">
                  <c:v>4.8147371683095761</c:v>
                </c:pt>
                <c:pt idx="3">
                  <c:v>5.7636215220734659</c:v>
                </c:pt>
                <c:pt idx="4">
                  <c:v>-2.2869746175011758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F2-40B1-9890-8B55A6B4791B}"/>
            </c:ext>
          </c:extLst>
        </c:ser>
        <c:ser>
          <c:idx val="1"/>
          <c:order val="1"/>
          <c:tx>
            <c:strRef>
              <c:f>Graph!$F$3</c:f>
              <c:strCache>
                <c:ptCount val="1"/>
                <c:pt idx="0">
                  <c:v>2030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Graph!$G$1:$K$1</c:f>
              <c:strCache>
                <c:ptCount val="5"/>
                <c:pt idx="0">
                  <c:v>Agri Value Added ($Tn)</c:v>
                </c:pt>
                <c:pt idx="1">
                  <c:v>Poverty         (%)</c:v>
                </c:pt>
                <c:pt idx="2">
                  <c:v>Agric Land  (Bill. ha)</c:v>
                </c:pt>
                <c:pt idx="3">
                  <c:v>Ag Emissions (Gt)</c:v>
                </c:pt>
                <c:pt idx="4">
                  <c:v>LULUC         (Gt)</c:v>
                </c:pt>
              </c:strCache>
            </c:strRef>
          </c:cat>
          <c:val>
            <c:numRef>
              <c:f>Graph!$G$3:$K$3</c:f>
              <c:numCache>
                <c:formatCode>0.00</c:formatCode>
                <c:ptCount val="5"/>
                <c:pt idx="0">
                  <c:v>5.4727391994660888</c:v>
                </c:pt>
                <c:pt idx="1">
                  <c:v>7.2248115890135329</c:v>
                </c:pt>
                <c:pt idx="2">
                  <c:v>4.8376789230254333</c:v>
                </c:pt>
                <c:pt idx="3">
                  <c:v>7.2424928666728086</c:v>
                </c:pt>
                <c:pt idx="4">
                  <c:v>-2.1813416350522452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F2-40B1-9890-8B55A6B4791B}"/>
            </c:ext>
          </c:extLst>
        </c:ser>
        <c:ser>
          <c:idx val="2"/>
          <c:order val="2"/>
          <c:tx>
            <c:strRef>
              <c:f>Graph!$F$4</c:f>
              <c:strCache>
                <c:ptCount val="1"/>
                <c:pt idx="0">
                  <c:v>2040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Graph!$G$1:$K$1</c:f>
              <c:strCache>
                <c:ptCount val="5"/>
                <c:pt idx="0">
                  <c:v>Agri Value Added ($Tn)</c:v>
                </c:pt>
                <c:pt idx="1">
                  <c:v>Poverty         (%)</c:v>
                </c:pt>
                <c:pt idx="2">
                  <c:v>Agric Land  (Bill. ha)</c:v>
                </c:pt>
                <c:pt idx="3">
                  <c:v>Ag Emissions (Gt)</c:v>
                </c:pt>
                <c:pt idx="4">
                  <c:v>LULUC         (Gt)</c:v>
                </c:pt>
              </c:strCache>
            </c:strRef>
          </c:cat>
          <c:val>
            <c:numRef>
              <c:f>Graph!$G$4:$K$4</c:f>
              <c:numCache>
                <c:formatCode>0.00</c:formatCode>
                <c:ptCount val="5"/>
                <c:pt idx="0">
                  <c:v>7.3617291295303859</c:v>
                </c:pt>
                <c:pt idx="1">
                  <c:v>7.1508211364915679</c:v>
                </c:pt>
                <c:pt idx="2">
                  <c:v>4.8709972412971663</c:v>
                </c:pt>
                <c:pt idx="3">
                  <c:v>9.1187089528760996</c:v>
                </c:pt>
                <c:pt idx="4">
                  <c:v>-2.1330507615699763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F2-40B1-9890-8B55A6B479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3"/>
        <c:overlap val="-9"/>
        <c:axId val="32590175"/>
        <c:axId val="322096815"/>
      </c:barChart>
      <c:catAx>
        <c:axId val="32590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2096815"/>
        <c:crosses val="autoZero"/>
        <c:auto val="1"/>
        <c:lblAlgn val="ctr"/>
        <c:lblOffset val="100"/>
        <c:noMultiLvlLbl val="0"/>
      </c:catAx>
      <c:valAx>
        <c:axId val="322096815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90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10305958132045E-2"/>
          <c:y val="3.7148129921259841E-2"/>
          <c:w val="0.68413755972811108"/>
          <c:h val="0.9258517764143837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AD8-48AD-8AA2-6752652949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AD8-48AD-8AA2-67526529496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AD8-48AD-8AA2-67526529496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AD8-48AD-8AA2-67526529496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AD8-48AD-8AA2-67526529496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1AD8-48AD-8AA2-67526529496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1AD8-48AD-8AA2-67526529496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1AD8-48AD-8AA2-675265294967}"/>
              </c:ext>
            </c:extLst>
          </c:dPt>
          <c:dLbls>
            <c:dLbl>
              <c:idx val="0"/>
              <c:layout>
                <c:manualLayout>
                  <c:x val="-1.6847914494922941E-2"/>
                  <c:y val="9.213807801156208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D8-48AD-8AA2-675265294967}"/>
                </c:ext>
              </c:extLst>
            </c:dLbl>
            <c:dLbl>
              <c:idx val="1"/>
              <c:layout>
                <c:manualLayout>
                  <c:x val="-2.955274062310996E-2"/>
                  <c:y val="8.895616875250732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D8-48AD-8AA2-675265294967}"/>
                </c:ext>
              </c:extLst>
            </c:dLbl>
            <c:dLbl>
              <c:idx val="2"/>
              <c:layout>
                <c:manualLayout>
                  <c:x val="-3.7512160486931435E-2"/>
                  <c:y val="8.182404727158590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D8-48AD-8AA2-675265294967}"/>
                </c:ext>
              </c:extLst>
            </c:dLbl>
            <c:dLbl>
              <c:idx val="3"/>
              <c:layout>
                <c:manualLayout>
                  <c:x val="-4.6859058437694015E-2"/>
                  <c:y val="5.119276852297679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D8-48AD-8AA2-675265294967}"/>
                </c:ext>
              </c:extLst>
            </c:dLbl>
            <c:dLbl>
              <c:idx val="4"/>
              <c:layout>
                <c:manualLayout>
                  <c:x val="-7.075241726356811E-2"/>
                  <c:y val="-9.463418956915228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D8-48AD-8AA2-675265294967}"/>
                </c:ext>
              </c:extLst>
            </c:dLbl>
            <c:dLbl>
              <c:idx val="5"/>
              <c:layout>
                <c:manualLayout>
                  <c:x val="-3.7569726318119036E-2"/>
                  <c:y val="-0.1577009494216556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AD8-48AD-8AA2-675265294967}"/>
                </c:ext>
              </c:extLst>
            </c:dLbl>
            <c:dLbl>
              <c:idx val="6"/>
              <c:layout>
                <c:manualLayout>
                  <c:x val="8.3668632673492851E-2"/>
                  <c:y val="-0.1608302561199041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AD8-48AD-8AA2-675265294967}"/>
                </c:ext>
              </c:extLst>
            </c:dLbl>
            <c:dLbl>
              <c:idx val="7"/>
              <c:layout>
                <c:manualLayout>
                  <c:x val="2.4356952507363475E-2"/>
                  <c:y val="9.697576746263145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AD8-48AD-8AA2-675265294967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'Sources of emission growth'!$Y$3:$Y$10</c:f>
              <c:strCache>
                <c:ptCount val="8"/>
                <c:pt idx="0">
                  <c:v>Rice</c:v>
                </c:pt>
                <c:pt idx="1">
                  <c:v>Wheat</c:v>
                </c:pt>
                <c:pt idx="2">
                  <c:v>Maize</c:v>
                </c:pt>
                <c:pt idx="3">
                  <c:v>Other</c:v>
                </c:pt>
                <c:pt idx="4">
                  <c:v>Beef</c:v>
                </c:pt>
                <c:pt idx="5">
                  <c:v>Pork/Poultry</c:v>
                </c:pt>
                <c:pt idx="6">
                  <c:v>Dairy</c:v>
                </c:pt>
                <c:pt idx="7">
                  <c:v>LUC</c:v>
                </c:pt>
              </c:strCache>
            </c:strRef>
          </c:cat>
          <c:val>
            <c:numRef>
              <c:f>'Sources of emission growth'!$Z$3:$Z$10</c:f>
              <c:numCache>
                <c:formatCode>0.0</c:formatCode>
                <c:ptCount val="8"/>
                <c:pt idx="0">
                  <c:v>3.1024432547086542</c:v>
                </c:pt>
                <c:pt idx="1">
                  <c:v>3.2122907465608765</c:v>
                </c:pt>
                <c:pt idx="2">
                  <c:v>4.0977898080548716</c:v>
                </c:pt>
                <c:pt idx="3">
                  <c:v>4.4701464398953235</c:v>
                </c:pt>
                <c:pt idx="4">
                  <c:v>26.780508185056362</c:v>
                </c:pt>
                <c:pt idx="5">
                  <c:v>3.8198039090960796</c:v>
                </c:pt>
                <c:pt idx="6">
                  <c:v>45.566577727769904</c:v>
                </c:pt>
                <c:pt idx="7">
                  <c:v>8.5524913930628887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AD8-48AD-8AA2-67526529496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928325964637976"/>
          <c:y val="7.7473248026645042E-2"/>
          <c:w val="0.25071671294711351"/>
          <c:h val="0.8315797244094488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World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0BE-4A2B-A526-8D657C50F17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BE-4A2B-A526-8D657C50F170}"/>
              </c:ext>
            </c:extLst>
          </c:dPt>
          <c:cat>
            <c:strRef>
              <c:f>Sheet1!$B$2:$H$2</c:f>
              <c:strCache>
                <c:ptCount val="7"/>
                <c:pt idx="0">
                  <c:v>Output subsidy</c:v>
                </c:pt>
                <c:pt idx="1">
                  <c:v>Input subsidy</c:v>
                </c:pt>
                <c:pt idx="2">
                  <c:v>Factor payment</c:v>
                </c:pt>
                <c:pt idx="3">
                  <c:v>Crops only</c:v>
                </c:pt>
                <c:pt idx="4">
                  <c:v>Livestock only</c:v>
                </c:pt>
                <c:pt idx="5">
                  <c:v>All domestic support</c:v>
                </c:pt>
                <c:pt idx="6">
                  <c:v>Trade Barriers &amp; Dom. Support</c:v>
                </c:pt>
              </c:strCache>
            </c:strRef>
          </c:cat>
          <c:val>
            <c:numRef>
              <c:f>Sheet1!$B$3:$H$3</c:f>
              <c:numCache>
                <c:formatCode>0.00</c:formatCode>
                <c:ptCount val="7"/>
                <c:pt idx="0">
                  <c:v>-4.1761757419952188</c:v>
                </c:pt>
                <c:pt idx="1">
                  <c:v>-37.998128187665031</c:v>
                </c:pt>
                <c:pt idx="2">
                  <c:v>-0.12574884366153163</c:v>
                </c:pt>
                <c:pt idx="3">
                  <c:v>-26.966028292385086</c:v>
                </c:pt>
                <c:pt idx="4">
                  <c:v>-10.336655767026935</c:v>
                </c:pt>
                <c:pt idx="5">
                  <c:v>-37.405013905261754</c:v>
                </c:pt>
                <c:pt idx="6">
                  <c:v>0.3241174295931345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BE-4A2B-A526-8D657C50F1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7"/>
        <c:axId val="749684447"/>
        <c:axId val="2029515487"/>
      </c:barChart>
      <c:catAx>
        <c:axId val="7496844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9515487"/>
        <c:crosses val="autoZero"/>
        <c:auto val="1"/>
        <c:lblAlgn val="ctr"/>
        <c:lblOffset val="100"/>
        <c:noMultiLvlLbl val="0"/>
      </c:catAx>
      <c:valAx>
        <c:axId val="2029515487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9684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rgbClr val="FF0000"/>
                </a:solidFill>
              </a:rPr>
              <a:t>ECONOMIC</a:t>
            </a:r>
          </a:p>
          <a:p>
            <a:pPr>
              <a:defRPr b="1">
                <a:solidFill>
                  <a:schemeClr val="tx1"/>
                </a:solidFill>
              </a:defRPr>
            </a:pPr>
            <a:r>
              <a:rPr lang="en-US" sz="1100" b="1">
                <a:solidFill>
                  <a:schemeClr val="tx1"/>
                </a:solidFill>
              </a:rPr>
              <a:t>(Real</a:t>
            </a:r>
            <a:r>
              <a:rPr lang="en-US" sz="1100" b="1" baseline="0">
                <a:solidFill>
                  <a:schemeClr val="tx1"/>
                </a:solidFill>
              </a:rPr>
              <a:t> national income, % change 2040)</a:t>
            </a:r>
            <a:endParaRPr lang="en-US" sz="11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'Kgraph_S2a dom supp'!$C$2:$E$2</c:f>
              <c:strCache>
                <c:ptCount val="3"/>
                <c:pt idx="0">
                  <c:v>World</c:v>
                </c:pt>
                <c:pt idx="1">
                  <c:v>Developed</c:v>
                </c:pt>
                <c:pt idx="2">
                  <c:v>Developing</c:v>
                </c:pt>
              </c:strCache>
            </c:strRef>
          </c:cat>
          <c:val>
            <c:numRef>
              <c:f>'Kgraph_S2a dom supp'!$C$3:$E$3</c:f>
              <c:numCache>
                <c:formatCode>General</c:formatCode>
                <c:ptCount val="3"/>
                <c:pt idx="0">
                  <c:v>0.05</c:v>
                </c:pt>
                <c:pt idx="1">
                  <c:v>0.05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38-471D-A818-BDDF3966B6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axId val="438291496"/>
        <c:axId val="438292480"/>
      </c:barChart>
      <c:catAx>
        <c:axId val="438291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222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292480"/>
        <c:crosses val="autoZero"/>
        <c:auto val="1"/>
        <c:lblAlgn val="ctr"/>
        <c:lblOffset val="100"/>
        <c:noMultiLvlLbl val="0"/>
      </c:catAx>
      <c:valAx>
        <c:axId val="438292480"/>
        <c:scaling>
          <c:orientation val="minMax"/>
          <c:max val="0.1"/>
          <c:min val="-5.000000000000001E-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291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>
          <a:lumMod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96D6A-6968-4BD3-BE27-77639C9143A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6E7B8-7A77-4EAA-B9AA-1292C9576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85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E7B8-7A77-4EAA-B9AA-1292C9576AC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95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E7B8-7A77-4EAA-B9AA-1292C9576AC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19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E7B8-7A77-4EAA-B9AA-1292C9576A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68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Food demand is expected to continue to growth to 2050 when population is projected to reach 9.7 billion people and with rising incomes.  These trends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come with a substantial increase in the demand for resource- and emission-intensive livestock products.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Agricultural land increased by only 8 percent, and land under crops by 16 percent, over the past 60 years.  It has nevertheless pulled a substantial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357 million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hectares into agriculture (216 million hectares for crop production and 115 million hectares as pastures for livestock production)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E7B8-7A77-4EAA-B9AA-1292C9576A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09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E7B8-7A77-4EAA-B9AA-1292C9576A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41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E7B8-7A77-4EAA-B9AA-1292C9576AC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0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E7B8-7A77-4EAA-B9AA-1292C9576A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85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E7B8-7A77-4EAA-B9AA-1292C9576AC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9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E7B8-7A77-4EAA-B9AA-1292C9576AC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35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E7B8-7A77-4EAA-B9AA-1292C9576AC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9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681D5-67F2-4F52-A9EA-5F0B131B4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CBE11D-A46D-4A8E-B539-BD5C470258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C4F8E-AC0C-4DDC-A633-916628D4D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B96C-3B50-4D0A-AF25-A3983A175E1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FBF53-E59A-470E-9836-78B99CA44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3FF08-1F4A-45D0-B56E-A9BABD78A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CBF5-6AB3-4D00-96F1-D36F73356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6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11FD7-5213-4D72-8A23-DEAD05607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E5B539-4078-4981-895A-C5D83D5A0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3315D-BB01-4B1F-A120-6E7AD2EFC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B96C-3B50-4D0A-AF25-A3983A175E1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F0234-414C-4F92-AC9B-089711B68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E7F08-3988-43C5-AA5B-556370DAC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CBF5-6AB3-4D00-96F1-D36F73356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20391E-C6B1-42E2-930E-883B250BD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B21010-9C44-453B-9746-8C0DB5894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43AEB-91CF-448A-AC00-744A899C9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B96C-3B50-4D0A-AF25-A3983A175E1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F098D-334D-477A-91DE-4016BB36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00F1A-9B6B-426B-A621-8BCBE5CFE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CBF5-6AB3-4D00-96F1-D36F73356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3208C-2AD2-447C-AAA3-0EEAFE3B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7D099-F776-42DA-97BD-022B5C090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DBA69-CDE9-448E-BC58-155FB02FD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B96C-3B50-4D0A-AF25-A3983A175E1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5139F-0142-4984-AEFF-CE16EAE9A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C9037-52A7-43A7-A636-3DE286EDD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CBF5-6AB3-4D00-96F1-D36F73356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06A6-69E0-40D8-95D8-3C4D4215F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7E96F-F403-4A91-A0AB-064C5DBCF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A7966-BB6E-4479-BBA5-27E28DDD4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B96C-3B50-4D0A-AF25-A3983A175E1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C07FB-8534-4156-A531-FBAC660D9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5FF79-DD37-4761-8A0E-8EA825F39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CBF5-6AB3-4D00-96F1-D36F73356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1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23C1-9E6D-448C-A4B1-C35B6B896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F5FED-D3A4-4E9B-9DA7-FFCCCB1CC0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CFFB90-9A7F-4AA5-9982-30369F23E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12D25-42B2-4506-8DA3-45D0FECE6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B96C-3B50-4D0A-AF25-A3983A175E1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F3B76-C192-4374-8C27-D3BF3D4D4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10010-168C-465D-9F77-2E33EECB6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CBF5-6AB3-4D00-96F1-D36F73356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3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82239-118A-4DB2-A80E-29DDA6C02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AEC34-5556-46A2-A9B1-36D68F7BF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82275-F77E-4828-B277-6C008A75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FEC648-8754-44A9-828A-DB1EFE115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7DA32F-493E-4B7B-AEBC-A8552EB01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40D6BD-2440-4C55-9655-208839B0B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B96C-3B50-4D0A-AF25-A3983A175E1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5D34F8-A581-4542-9515-3F66EDDD1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E1A923-DA27-4135-B5B3-C334D1F53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CBF5-6AB3-4D00-96F1-D36F73356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3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F383C-8B0E-4E7F-9234-01695D857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87D44E-26B2-4A10-9170-72C7CAB82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B96C-3B50-4D0A-AF25-A3983A175E1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9F5EEC-C935-4A19-9D85-4F8AA3221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6DD064-5FAE-40B6-AECD-2D93781B5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CBF5-6AB3-4D00-96F1-D36F73356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8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2293B2-6F36-47D1-B6F6-0778B158B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B96C-3B50-4D0A-AF25-A3983A175E1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0C8509-CDBA-41B3-806A-C97DCF987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68FC0B-25D4-4498-BD38-F2C17FDCA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CBF5-6AB3-4D00-96F1-D36F73356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9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E0FD0-EF3A-429D-ABCA-5D80117C5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23EDA-2906-4599-81D2-DC4A53A12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7A17B-3454-42F4-9D5C-CD76FC771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BBDB3-4D00-4228-A223-C9E3ED4D0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B96C-3B50-4D0A-AF25-A3983A175E1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7104A-AE33-44FD-8DA7-A9110858A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594C57-6D63-4B5F-B32B-1FCEEC447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CBF5-6AB3-4D00-96F1-D36F73356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4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D09E-7860-4290-BB1F-73D520327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E10012-4DE6-4A7D-BBBB-251EE03A70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1D1485-DDFD-4AA3-80E9-734CE550F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363A36-5621-40CB-B39C-AD9D13374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B96C-3B50-4D0A-AF25-A3983A175E1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F48A8-9800-43CC-80A4-3CAF695A6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74307-AB8F-4825-8616-6764402CE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7CBF5-6AB3-4D00-96F1-D36F73356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5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D647F4-5E9A-41C3-8FB7-9D0A65132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800673-65F9-4186-AD4B-E35457B15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F1113-F8EB-4857-A6DB-787D7F08A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5B96C-3B50-4D0A-AF25-A3983A175E16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47711-C725-4E7D-AD2E-E91AD0053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67204-86A6-4805-A552-5FB1A067F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7CBF5-6AB3-4D00-96F1-D36F73356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0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ature.com/natureclimatechang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46217-BE63-41C3-95E4-1A89FFA38E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682" y="572303"/>
            <a:ext cx="10722104" cy="1859828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+mn-lt"/>
              </a:rPr>
              <a:t>Repurposing Agricultural Policies and Support:</a:t>
            </a:r>
            <a:br>
              <a:rPr lang="en-US" sz="3200" b="1" dirty="0">
                <a:solidFill>
                  <a:schemeClr val="bg1"/>
                </a:solidFill>
                <a:latin typeface="+mn-lt"/>
              </a:rPr>
            </a:br>
            <a:r>
              <a:rPr lang="en-US" sz="2800" b="1" dirty="0">
                <a:solidFill>
                  <a:schemeClr val="bg1"/>
                </a:solidFill>
                <a:latin typeface="+mn-lt"/>
              </a:rPr>
              <a:t>Options to Promote Sustainable Agricultural Development</a:t>
            </a:r>
            <a:endParaRPr lang="en-US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E9BDED-26CC-40D9-9E25-A9C308D6F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02700" y="2909383"/>
            <a:ext cx="12427733" cy="7840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300" b="1" dirty="0">
                <a:cs typeface="Arial" panose="020B0604020202020204" pitchFamily="34" charset="0"/>
              </a:rPr>
              <a:t>Madhur Gautam*,  David Laborde</a:t>
            </a:r>
            <a:r>
              <a:rPr lang="en-US" sz="2300" b="1" baseline="30000" dirty="0"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†</a:t>
            </a:r>
            <a:r>
              <a:rPr lang="en-US" sz="2300" b="1" dirty="0">
                <a:cs typeface="Arial" panose="020B0604020202020204" pitchFamily="34" charset="0"/>
              </a:rPr>
              <a:t>, Abdullah Mamun</a:t>
            </a:r>
            <a:r>
              <a:rPr lang="en-US" sz="2300" b="1" baseline="30000" dirty="0"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†</a:t>
            </a:r>
            <a:r>
              <a:rPr lang="en-US" sz="2300" b="1" dirty="0">
                <a:cs typeface="Arial" panose="020B0604020202020204" pitchFamily="34" charset="0"/>
              </a:rPr>
              <a:t>, Will Martin</a:t>
            </a:r>
            <a:r>
              <a:rPr lang="en-US" sz="2300" b="1" baseline="30000" dirty="0"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†</a:t>
            </a:r>
            <a:r>
              <a:rPr lang="en-US" sz="2300" b="1" dirty="0">
                <a:cs typeface="Arial" panose="020B0604020202020204" pitchFamily="34" charset="0"/>
              </a:rPr>
              <a:t>, Valeria </a:t>
            </a:r>
            <a:r>
              <a:rPr lang="en-US" sz="2300" b="1" dirty="0" err="1">
                <a:cs typeface="Arial" panose="020B0604020202020204" pitchFamily="34" charset="0"/>
              </a:rPr>
              <a:t>Piñeiro</a:t>
            </a:r>
            <a:r>
              <a:rPr lang="en-US" sz="2300" b="1" baseline="30000" dirty="0"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†</a:t>
            </a:r>
            <a:r>
              <a:rPr lang="en-US" sz="2300" b="1" dirty="0">
                <a:cs typeface="Arial" panose="020B0604020202020204" pitchFamily="34" charset="0"/>
              </a:rPr>
              <a:t> &amp; Rob Vos</a:t>
            </a:r>
            <a:r>
              <a:rPr lang="en-US" sz="2300" b="1" baseline="30000" dirty="0"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†</a:t>
            </a:r>
            <a:endParaRPr lang="en-US" sz="2300" b="1" baseline="30000" dirty="0"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61B5EB-42BA-43EA-B2D8-1B5CA366E7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35" y="5772509"/>
            <a:ext cx="3355472" cy="652709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E777545A-21D8-4E0F-8DB7-208DFDEA33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137" y="5662520"/>
            <a:ext cx="2018728" cy="103698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CA130D5-1F79-45E8-ADA1-10A91FF157EA}"/>
              </a:ext>
            </a:extLst>
          </p:cNvPr>
          <p:cNvSpPr/>
          <p:nvPr/>
        </p:nvSpPr>
        <p:spPr>
          <a:xfrm>
            <a:off x="1255986" y="3926405"/>
            <a:ext cx="96800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sz="2000" b="1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Asian Society of Agricultural Economists International Conference</a:t>
            </a:r>
          </a:p>
          <a:p>
            <a:pPr algn="ctr"/>
            <a:endParaRPr lang="en-GB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December 2021</a:t>
            </a:r>
          </a:p>
          <a:p>
            <a:pPr algn="ctr"/>
            <a:endParaRPr lang="en-GB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*World Bank, </a:t>
            </a:r>
            <a:r>
              <a:rPr lang="en-US" sz="1200" b="1" baseline="30000" dirty="0"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†</a:t>
            </a:r>
            <a:r>
              <a:rPr lang="en-US" sz="1200" b="1" dirty="0"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IFPRI</a:t>
            </a:r>
            <a:endParaRPr lang="en-GB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81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3578C-85DB-4ABF-BA46-C00D1437C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1021"/>
            <a:ext cx="12192000" cy="1072055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n-lt"/>
              </a:rPr>
              <a:t>Research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A529A-B4F1-4CE5-82AE-C6844AF4A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284" y="1143000"/>
            <a:ext cx="11774589" cy="5715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/>
              <a:t>Develop a global database of agricultural subsidies &amp; trade barriers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OECD, FAO-MAFAP, IADB, World Bank, curated by IFPRI in Ag Incentives Consortium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/>
              <a:t>Database and model of emissions by commodity and by source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/>
              <a:t>Model incorporates emissions from production &amp; land use change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Builds on the MIRAGRODEP global CGE model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Emissions from production respond to changes in output &amp; production practices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Emissions from land use change respond to economic incentives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Policies change 2020-5 and impacts measured against 2040 reference simulation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/>
              <a:t>Evaluate impacts on multiple goals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/>
              <a:t>Emissions, economic, farm, poverty, diets, nature</a:t>
            </a:r>
          </a:p>
        </p:txBody>
      </p:sp>
    </p:spTree>
    <p:extLst>
      <p:ext uri="{BB962C8B-B14F-4D97-AF65-F5344CB8AC3E}">
        <p14:creationId xmlns:p14="http://schemas.microsoft.com/office/powerpoint/2010/main" val="2463656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4CFC1-7BD0-4132-84EA-C3BADCF64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1556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n-lt"/>
              </a:rPr>
              <a:t>Study question:  Options for Repurposing Current Policies and Support</a:t>
            </a:r>
            <a:br>
              <a:rPr lang="en-US" sz="3200" b="1" dirty="0">
                <a:solidFill>
                  <a:schemeClr val="bg1"/>
                </a:solidFill>
                <a:latin typeface="+mn-lt"/>
              </a:rPr>
            </a:br>
            <a:r>
              <a:rPr lang="en-US" sz="2400" b="1" i="1" dirty="0">
                <a:solidFill>
                  <a:schemeClr val="bg1"/>
                </a:solidFill>
                <a:latin typeface="+mn-lt"/>
              </a:rPr>
              <a:t>To deliver better economic, environmental, social, nutrition and climate outcomes </a:t>
            </a:r>
            <a:endParaRPr lang="en-US" sz="32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B4AE7-FF87-42FE-8DC5-625FB81A9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5174" y="1869063"/>
            <a:ext cx="5157787" cy="468816"/>
          </a:xfrm>
        </p:spPr>
        <p:txBody>
          <a:bodyPr/>
          <a:lstStyle/>
          <a:p>
            <a:pPr algn="ctr"/>
            <a:r>
              <a:rPr lang="en-US" dirty="0"/>
              <a:t>Baseline projections: business as usual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9AA79A-BB1D-419D-A703-BD74A2F5B0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7575" y="1869063"/>
            <a:ext cx="5183188" cy="468816"/>
          </a:xfrm>
        </p:spPr>
        <p:txBody>
          <a:bodyPr/>
          <a:lstStyle/>
          <a:p>
            <a:pPr algn="ctr"/>
            <a:r>
              <a:rPr lang="en-US" dirty="0"/>
              <a:t>Source of emissions growth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5903EB7-5042-4380-9239-996A91B653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C29FCD9-E4A4-4074-8BAC-20682DE73D13}"/>
              </a:ext>
            </a:extLst>
          </p:cNvPr>
          <p:cNvSpPr txBox="1">
            <a:spLocks/>
          </p:cNvSpPr>
          <p:nvPr/>
        </p:nvSpPr>
        <p:spPr>
          <a:xfrm>
            <a:off x="645174" y="1156852"/>
            <a:ext cx="11054052" cy="4688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/>
              <a:t>Use IFPRI’s global dynamic general equilibrium model (MIRAGRODEP) to simulate outcomes to 2040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6A4EA11-410A-429C-81C1-9004E51B57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0225533"/>
              </p:ext>
            </p:extLst>
          </p:nvPr>
        </p:nvGraphicFramePr>
        <p:xfrm>
          <a:off x="488373" y="2505075"/>
          <a:ext cx="53145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4D8609B9-64FF-48EF-89A7-CCDDA8922029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04810287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76633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3578C-85DB-4ABF-BA46-C00D1437C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1021"/>
            <a:ext cx="12192000" cy="1072055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n-lt"/>
              </a:rPr>
              <a:t>The Range of Policy Options Considered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A529A-B4F1-4CE5-82AE-C6844AF4A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991" y="1143000"/>
            <a:ext cx="11605042" cy="54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i="1" dirty="0"/>
              <a:t>Is support the problem?</a:t>
            </a:r>
          </a:p>
          <a:p>
            <a:pPr lvl="1"/>
            <a:r>
              <a:rPr lang="en-US" dirty="0"/>
              <a:t>Remove all domestic support, </a:t>
            </a:r>
            <a:r>
              <a:rPr lang="en-US" dirty="0" err="1"/>
              <a:t>ie</a:t>
            </a:r>
            <a:r>
              <a:rPr lang="en-US" dirty="0"/>
              <a:t> budget support</a:t>
            </a:r>
          </a:p>
          <a:p>
            <a:pPr lvl="1"/>
            <a:r>
              <a:rPr lang="en-US" dirty="0"/>
              <a:t>Remove all domestic &amp; market price support</a:t>
            </a:r>
          </a:p>
          <a:p>
            <a:pPr marL="0" indent="0">
              <a:buNone/>
            </a:pPr>
            <a:r>
              <a:rPr lang="en-US" b="1" i="1" dirty="0"/>
              <a:t>Can we improve by reallocating support?</a:t>
            </a:r>
          </a:p>
          <a:p>
            <a:pPr lvl="1"/>
            <a:r>
              <a:rPr lang="en-US" dirty="0"/>
              <a:t>Perhaps peak levels of support are the problem?</a:t>
            </a:r>
          </a:p>
          <a:p>
            <a:pPr lvl="2"/>
            <a:r>
              <a:rPr lang="en-US" dirty="0"/>
              <a:t>Shift to uniform support across all products</a:t>
            </a:r>
          </a:p>
          <a:p>
            <a:pPr lvl="1"/>
            <a:r>
              <a:rPr lang="en-US" dirty="0"/>
              <a:t>Is Support to CO</a:t>
            </a:r>
            <a:r>
              <a:rPr lang="en-US" baseline="-25000" dirty="0"/>
              <a:t>2</a:t>
            </a:r>
            <a:r>
              <a:rPr lang="en-US" dirty="0"/>
              <a:t> intensive commodities the problem?</a:t>
            </a:r>
          </a:p>
          <a:p>
            <a:pPr lvl="2"/>
            <a:r>
              <a:rPr lang="en-US" dirty="0"/>
              <a:t>Move support to non-CO</a:t>
            </a:r>
            <a:r>
              <a:rPr lang="en-US" baseline="-25000" dirty="0"/>
              <a:t>2 </a:t>
            </a:r>
            <a:r>
              <a:rPr lang="en-US" dirty="0"/>
              <a:t>intensive commodities</a:t>
            </a:r>
          </a:p>
          <a:p>
            <a:pPr marL="0" indent="0">
              <a:buNone/>
            </a:pPr>
            <a:r>
              <a:rPr lang="en-US" b="1" i="1" dirty="0"/>
              <a:t>Can we change the technology to reduce emissions?</a:t>
            </a:r>
          </a:p>
          <a:p>
            <a:pPr lvl="1"/>
            <a:r>
              <a:rPr lang="en-US" dirty="0"/>
              <a:t>Conditionality – make support conditional on reducing emissions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 emission intensity and TFP fall by 10%</a:t>
            </a:r>
          </a:p>
          <a:p>
            <a:pPr lvl="1"/>
            <a:r>
              <a:rPr lang="en-US" dirty="0"/>
              <a:t>Green Technology to raise productivity, reduce production &amp; LUC emissions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 emission intensity down 30%, productivity up 30%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8475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4CFC1-7BD0-4132-84EA-C3BADCF64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51102"/>
            <a:ext cx="12192000" cy="1141556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i="1" dirty="0">
                <a:solidFill>
                  <a:schemeClr val="bg1"/>
                </a:solidFill>
                <a:latin typeface="+mn-lt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662129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98C47-9A63-42B2-978B-365F85BD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0818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n-lt"/>
              </a:rPr>
              <a:t>Removal of domestic support:  </a:t>
            </a:r>
            <a:br>
              <a:rPr lang="en-US" sz="3200" b="1" dirty="0">
                <a:solidFill>
                  <a:schemeClr val="bg1"/>
                </a:solidFill>
                <a:latin typeface="+mn-lt"/>
              </a:rPr>
            </a:br>
            <a:r>
              <a:rPr lang="en-US" sz="2400" b="1" i="1" dirty="0">
                <a:solidFill>
                  <a:schemeClr val="bg1"/>
                </a:solidFill>
                <a:latin typeface="+mn-lt"/>
              </a:rPr>
              <a:t>Some desired outcomes but also important tradeoffs</a:t>
            </a:r>
            <a:endParaRPr lang="en-US" sz="3200" b="1" i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38DCEFC-0873-4094-A7FA-AF887B23E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9198627"/>
              </p:ext>
            </p:extLst>
          </p:nvPr>
        </p:nvGraphicFramePr>
        <p:xfrm>
          <a:off x="547266" y="1984775"/>
          <a:ext cx="3219521" cy="4274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F664F5A-DB80-484F-A159-340752723AD7}"/>
              </a:ext>
            </a:extLst>
          </p:cNvPr>
          <p:cNvSpPr txBox="1">
            <a:spLocks/>
          </p:cNvSpPr>
          <p:nvPr/>
        </p:nvSpPr>
        <p:spPr>
          <a:xfrm>
            <a:off x="244851" y="1400871"/>
            <a:ext cx="3707040" cy="5611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b="1" dirty="0"/>
              <a:t>Impact on emissions, mt CO</a:t>
            </a:r>
            <a:r>
              <a:rPr lang="en-US" sz="1800" b="1" baseline="-25000" dirty="0"/>
              <a:t>2</a:t>
            </a:r>
            <a:r>
              <a:rPr lang="en-US" sz="1800" b="1" dirty="0"/>
              <a:t>:                       different forms of support 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B473293-8DBA-454E-A227-81A7F4939894}"/>
              </a:ext>
            </a:extLst>
          </p:cNvPr>
          <p:cNvSpPr txBox="1">
            <a:spLocks/>
          </p:cNvSpPr>
          <p:nvPr/>
        </p:nvSpPr>
        <p:spPr>
          <a:xfrm>
            <a:off x="4719313" y="1472657"/>
            <a:ext cx="6136082" cy="4175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b="1" dirty="0"/>
              <a:t>Broader impacts of removing all domestic support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CFB4183-0688-4F5A-A9EC-169BFE4A0A99}"/>
              </a:ext>
            </a:extLst>
          </p:cNvPr>
          <p:cNvGrpSpPr/>
          <p:nvPr/>
        </p:nvGrpSpPr>
        <p:grpSpPr>
          <a:xfrm>
            <a:off x="3951891" y="1912967"/>
            <a:ext cx="7457705" cy="4491318"/>
            <a:chOff x="0" y="0"/>
            <a:chExt cx="7457705" cy="4491318"/>
          </a:xfrm>
        </p:grpSpPr>
        <p:graphicFrame>
          <p:nvGraphicFramePr>
            <p:cNvPr id="15" name="Chart 14">
              <a:extLst>
                <a:ext uri="{FF2B5EF4-FFF2-40B4-BE49-F238E27FC236}">
                  <a16:creationId xmlns:a16="http://schemas.microsoft.com/office/drawing/2014/main" id="{C1C14317-6CCC-4886-A27F-0941D864F34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06352538"/>
                </p:ext>
              </p:extLst>
            </p:nvPr>
          </p:nvGraphicFramePr>
          <p:xfrm>
            <a:off x="12703" y="0"/>
            <a:ext cx="3716616" cy="22591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6" name="Chart 15">
              <a:extLst>
                <a:ext uri="{FF2B5EF4-FFF2-40B4-BE49-F238E27FC236}">
                  <a16:creationId xmlns:a16="http://schemas.microsoft.com/office/drawing/2014/main" id="{00D6AE6A-8456-420A-BE2F-03667E37095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87339688"/>
                </p:ext>
              </p:extLst>
            </p:nvPr>
          </p:nvGraphicFramePr>
          <p:xfrm>
            <a:off x="3738284" y="935"/>
            <a:ext cx="3719421" cy="22408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7" name="Chart 16">
              <a:extLst>
                <a:ext uri="{FF2B5EF4-FFF2-40B4-BE49-F238E27FC236}">
                  <a16:creationId xmlns:a16="http://schemas.microsoft.com/office/drawing/2014/main" id="{51BF0A66-3DFF-482F-B2BB-7E1BE276907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30127991"/>
                </p:ext>
              </p:extLst>
            </p:nvPr>
          </p:nvGraphicFramePr>
          <p:xfrm>
            <a:off x="3738284" y="2240617"/>
            <a:ext cx="3717179" cy="224911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8" name="Chart 17">
              <a:extLst>
                <a:ext uri="{FF2B5EF4-FFF2-40B4-BE49-F238E27FC236}">
                  <a16:creationId xmlns:a16="http://schemas.microsoft.com/office/drawing/2014/main" id="{F9CB6908-ADAB-4E48-AF77-77354C97CD4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98341682"/>
                </p:ext>
              </p:extLst>
            </p:nvPr>
          </p:nvGraphicFramePr>
          <p:xfrm>
            <a:off x="0" y="2228946"/>
            <a:ext cx="3729319" cy="22623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78657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501F7-49A3-44DB-B7C0-1CC16191C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9423" y="1449778"/>
            <a:ext cx="3561925" cy="47811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Policy options</a:t>
            </a:r>
          </a:p>
          <a:p>
            <a:pPr marL="0" indent="0">
              <a:buNone/>
            </a:pPr>
            <a:r>
              <a:rPr lang="en-US" sz="2000" b="1" i="1" dirty="0"/>
              <a:t>Removal of support:</a:t>
            </a:r>
          </a:p>
          <a:p>
            <a:r>
              <a:rPr lang="en-US" sz="1800" dirty="0"/>
              <a:t>Remove all dom. support</a:t>
            </a:r>
          </a:p>
          <a:p>
            <a:r>
              <a:rPr lang="en-US" sz="1800" dirty="0"/>
              <a:t>Remove all domestic and market price support</a:t>
            </a:r>
          </a:p>
          <a:p>
            <a:pPr marL="0" indent="0">
              <a:buNone/>
            </a:pPr>
            <a:r>
              <a:rPr lang="en-US" sz="2000" b="1" i="1" dirty="0"/>
              <a:t>Repurposing of support:</a:t>
            </a:r>
          </a:p>
          <a:p>
            <a:r>
              <a:rPr lang="en-US" sz="1800" dirty="0"/>
              <a:t>Shift to uniform support across all products </a:t>
            </a:r>
          </a:p>
          <a:p>
            <a:r>
              <a:rPr lang="en-US" sz="1800" dirty="0"/>
              <a:t>Shift to support of CO</a:t>
            </a:r>
            <a:r>
              <a:rPr lang="en-US" sz="1800" baseline="-25000" dirty="0"/>
              <a:t>2</a:t>
            </a:r>
            <a:r>
              <a:rPr lang="en-US" sz="1800" dirty="0"/>
              <a:t> efficient products</a:t>
            </a:r>
          </a:p>
          <a:p>
            <a:r>
              <a:rPr lang="en-US" sz="1800" dirty="0"/>
              <a:t>Conditionality – make support conditional on reducing emissions</a:t>
            </a:r>
          </a:p>
          <a:p>
            <a:r>
              <a:rPr lang="en-US" sz="1800" dirty="0"/>
              <a:t>Focus on emission-efficient productivity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BB78E05-306A-480A-8186-10D929CEA9A3}"/>
              </a:ext>
            </a:extLst>
          </p:cNvPr>
          <p:cNvGrpSpPr/>
          <p:nvPr/>
        </p:nvGrpSpPr>
        <p:grpSpPr>
          <a:xfrm>
            <a:off x="3891813" y="1291911"/>
            <a:ext cx="7762009" cy="5235575"/>
            <a:chOff x="0" y="0"/>
            <a:chExt cx="6606540" cy="4808220"/>
          </a:xfrm>
        </p:grpSpPr>
        <p:graphicFrame>
          <p:nvGraphicFramePr>
            <p:cNvPr id="9" name="Chart 8">
              <a:extLst>
                <a:ext uri="{FF2B5EF4-FFF2-40B4-BE49-F238E27FC236}">
                  <a16:creationId xmlns:a16="http://schemas.microsoft.com/office/drawing/2014/main" id="{9763637B-3D1C-48A0-81C3-1FCD67E841AF}"/>
                </a:ext>
              </a:extLst>
            </p:cNvPr>
            <p:cNvGraphicFramePr/>
            <p:nvPr/>
          </p:nvGraphicFramePr>
          <p:xfrm>
            <a:off x="0" y="0"/>
            <a:ext cx="3291840" cy="24003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0" name="Chart 9">
              <a:extLst>
                <a:ext uri="{FF2B5EF4-FFF2-40B4-BE49-F238E27FC236}">
                  <a16:creationId xmlns:a16="http://schemas.microsoft.com/office/drawing/2014/main" id="{ABE1CBFB-3476-4388-91F3-21B1915AC996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3299460" y="2407920"/>
            <a:ext cx="3307080" cy="24003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1" name="Chart 10">
              <a:extLst>
                <a:ext uri="{FF2B5EF4-FFF2-40B4-BE49-F238E27FC236}">
                  <a16:creationId xmlns:a16="http://schemas.microsoft.com/office/drawing/2014/main" id="{D7721B45-0951-4199-B273-75A6DEA071E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04043425"/>
                </p:ext>
              </p:extLst>
            </p:nvPr>
          </p:nvGraphicFramePr>
          <p:xfrm>
            <a:off x="0" y="2392680"/>
            <a:ext cx="3314700" cy="24079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2" name="Chart 11">
              <a:extLst>
                <a:ext uri="{FF2B5EF4-FFF2-40B4-BE49-F238E27FC236}">
                  <a16:creationId xmlns:a16="http://schemas.microsoft.com/office/drawing/2014/main" id="{7FA80FA4-59CA-4F95-BFB8-2B64AB48F63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7174355"/>
                </p:ext>
              </p:extLst>
            </p:nvPr>
          </p:nvGraphicFramePr>
          <p:xfrm>
            <a:off x="3299460" y="0"/>
            <a:ext cx="3291840" cy="24003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EC821829-22CA-42EB-8ABB-B4F1E425E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66380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n-lt"/>
              </a:rPr>
              <a:t>Options for Repurposing Policies and Support:  </a:t>
            </a:r>
            <a:br>
              <a:rPr lang="en-US" sz="3200" b="1" dirty="0">
                <a:solidFill>
                  <a:schemeClr val="bg1"/>
                </a:solidFill>
                <a:latin typeface="+mn-lt"/>
              </a:rPr>
            </a:br>
            <a:r>
              <a:rPr lang="en-US" sz="2400" b="1" i="1" dirty="0">
                <a:solidFill>
                  <a:schemeClr val="bg1"/>
                </a:solidFill>
                <a:latin typeface="+mn-lt"/>
              </a:rPr>
              <a:t>Some desired outcomes but also important tradeoffs</a:t>
            </a:r>
            <a:endParaRPr lang="en-US" sz="3200" b="1" i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2063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3578C-85DB-4ABF-BA46-C00D1437C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1021"/>
            <a:ext cx="12192000" cy="1072055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body"/>
                <a:cs typeface="Arial" charset="0"/>
              </a:rPr>
              <a:t>Removing subsidies vs Repurposing for Productivity &amp; Emission Reductions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charset="0"/>
              </a:rPr>
            </a:br>
            <a:endParaRPr lang="en-US" sz="2800" b="1" dirty="0">
              <a:solidFill>
                <a:schemeClr val="bg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50F3D86-D2B4-44A2-A923-3550563B515E}"/>
              </a:ext>
            </a:extLst>
          </p:cNvPr>
          <p:cNvGrpSpPr/>
          <p:nvPr/>
        </p:nvGrpSpPr>
        <p:grpSpPr>
          <a:xfrm>
            <a:off x="6393714" y="1210293"/>
            <a:ext cx="5076034" cy="5236304"/>
            <a:chOff x="877091" y="1731656"/>
            <a:chExt cx="5076034" cy="436907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1BEFD5F-33BF-4863-A9CD-85D2AD8BE655}"/>
                </a:ext>
              </a:extLst>
            </p:cNvPr>
            <p:cNvGrpSpPr/>
            <p:nvPr/>
          </p:nvGrpSpPr>
          <p:grpSpPr>
            <a:xfrm>
              <a:off x="915191" y="2436300"/>
              <a:ext cx="1118692" cy="2985663"/>
              <a:chOff x="915191" y="2436300"/>
              <a:chExt cx="1118692" cy="2985663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6DF4DD1-B235-46EC-ADCF-E400DCE28E14}"/>
                  </a:ext>
                </a:extLst>
              </p:cNvPr>
              <p:cNvSpPr txBox="1"/>
              <p:nvPr/>
            </p:nvSpPr>
            <p:spPr>
              <a:xfrm>
                <a:off x="1006187" y="2436300"/>
                <a:ext cx="1027696" cy="5670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lIns="91440" tIns="45720" rIns="91440" bIns="4572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National real income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88D327B-C8EC-4485-92B5-1FC4D4E473FE}"/>
                  </a:ext>
                </a:extLst>
              </p:cNvPr>
              <p:cNvSpPr txBox="1"/>
              <p:nvPr/>
            </p:nvSpPr>
            <p:spPr>
              <a:xfrm>
                <a:off x="915191" y="3055057"/>
                <a:ext cx="1027696" cy="5670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lIns="91440" tIns="45720" rIns="91440" bIns="4572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Real farm income per workers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E1CD158-2B99-4E7E-BDF7-697AA3B56E38}"/>
                  </a:ext>
                </a:extLst>
              </p:cNvPr>
              <p:cNvSpPr txBox="1"/>
              <p:nvPr/>
            </p:nvSpPr>
            <p:spPr>
              <a:xfrm>
                <a:off x="998269" y="3622131"/>
                <a:ext cx="1027696" cy="5670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lIns="91440" tIns="45720" rIns="91440" bIns="4572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Poverty rate reduction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ACB4589-FD3F-475B-ACDF-5C918398395D}"/>
                  </a:ext>
                </a:extLst>
              </p:cNvPr>
              <p:cNvSpPr txBox="1"/>
              <p:nvPr/>
            </p:nvSpPr>
            <p:spPr>
              <a:xfrm>
                <a:off x="956730" y="4238510"/>
                <a:ext cx="1027696" cy="5670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lIns="91440" tIns="45720" rIns="91440" bIns="4572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Healthy food prices reduction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E06EB6F-4B10-48C3-AA89-86400C648B09}"/>
                  </a:ext>
                </a:extLst>
              </p:cNvPr>
              <p:cNvSpPr txBox="1"/>
              <p:nvPr/>
            </p:nvSpPr>
            <p:spPr>
              <a:xfrm>
                <a:off x="974183" y="4854889"/>
                <a:ext cx="1027696" cy="5670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lIns="91440" tIns="45720" rIns="91440" bIns="4572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Emissions reduction</a:t>
                </a: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E8F155A-F443-42DD-AF26-F64862109876}"/>
                </a:ext>
              </a:extLst>
            </p:cNvPr>
            <p:cNvSpPr txBox="1"/>
            <p:nvPr/>
          </p:nvSpPr>
          <p:spPr>
            <a:xfrm>
              <a:off x="956730" y="5469374"/>
              <a:ext cx="1027696" cy="56707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Agricultural land reduction</a:t>
              </a:r>
            </a:p>
          </p:txBody>
        </p:sp>
        <p:graphicFrame>
          <p:nvGraphicFramePr>
            <p:cNvPr id="9" name="Chart 8">
              <a:extLst>
                <a:ext uri="{FF2B5EF4-FFF2-40B4-BE49-F238E27FC236}">
                  <a16:creationId xmlns:a16="http://schemas.microsoft.com/office/drawing/2014/main" id="{BF6E1187-D95F-450D-B4B9-00EA081774F2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877091" y="1731656"/>
            <a:ext cx="5076034" cy="43690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5CF4081-5EB1-41EB-AD18-1AC60C0F85FF}"/>
              </a:ext>
            </a:extLst>
          </p:cNvPr>
          <p:cNvGrpSpPr/>
          <p:nvPr/>
        </p:nvGrpSpPr>
        <p:grpSpPr>
          <a:xfrm>
            <a:off x="722252" y="1210293"/>
            <a:ext cx="5076034" cy="5236304"/>
            <a:chOff x="6476817" y="1722131"/>
            <a:chExt cx="5076034" cy="4369072"/>
          </a:xfrm>
        </p:grpSpPr>
        <p:graphicFrame>
          <p:nvGraphicFramePr>
            <p:cNvPr id="17" name="Chart 16">
              <a:extLst>
                <a:ext uri="{FF2B5EF4-FFF2-40B4-BE49-F238E27FC236}">
                  <a16:creationId xmlns:a16="http://schemas.microsoft.com/office/drawing/2014/main" id="{EF82EC57-3B44-4C25-9474-4CDF1846661B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6476817" y="1722131"/>
            <a:ext cx="5076034" cy="43690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0CC25FA-72A3-4115-AA21-B38D41AC9166}"/>
                </a:ext>
              </a:extLst>
            </p:cNvPr>
            <p:cNvSpPr txBox="1"/>
            <p:nvPr/>
          </p:nvSpPr>
          <p:spPr>
            <a:xfrm>
              <a:off x="6580564" y="2436300"/>
              <a:ext cx="1027696" cy="56707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National real income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4C1C5E9-B32F-440C-B638-662F057CCD4F}"/>
                </a:ext>
              </a:extLst>
            </p:cNvPr>
            <p:cNvSpPr txBox="1"/>
            <p:nvPr/>
          </p:nvSpPr>
          <p:spPr>
            <a:xfrm>
              <a:off x="6489568" y="3055057"/>
              <a:ext cx="1027696" cy="56707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Real farm income per workers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8D5E71-F0EA-48DE-840D-87F85755389F}"/>
                </a:ext>
              </a:extLst>
            </p:cNvPr>
            <p:cNvSpPr txBox="1"/>
            <p:nvPr/>
          </p:nvSpPr>
          <p:spPr>
            <a:xfrm>
              <a:off x="6572646" y="3622131"/>
              <a:ext cx="1027696" cy="56707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Poverty rate reduction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6B7DBBE-F568-4150-BAD3-DF54D780D949}"/>
                </a:ext>
              </a:extLst>
            </p:cNvPr>
            <p:cNvSpPr txBox="1"/>
            <p:nvPr/>
          </p:nvSpPr>
          <p:spPr>
            <a:xfrm>
              <a:off x="6531107" y="4238510"/>
              <a:ext cx="1027696" cy="56707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Healthy food prices reduction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8956A8D-E0BA-4671-9CB7-A90022556F8F}"/>
                </a:ext>
              </a:extLst>
            </p:cNvPr>
            <p:cNvSpPr txBox="1"/>
            <p:nvPr/>
          </p:nvSpPr>
          <p:spPr>
            <a:xfrm>
              <a:off x="6548560" y="4854889"/>
              <a:ext cx="1027696" cy="56707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Emissions reduction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64AFBDE-3F74-4D32-838E-018F6AA9CA7A}"/>
                </a:ext>
              </a:extLst>
            </p:cNvPr>
            <p:cNvSpPr txBox="1"/>
            <p:nvPr/>
          </p:nvSpPr>
          <p:spPr>
            <a:xfrm>
              <a:off x="6548560" y="5469374"/>
              <a:ext cx="1027696" cy="56707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Agricultural land reduction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6146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3578C-85DB-4ABF-BA46-C00D1437C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1021"/>
            <a:ext cx="12192000" cy="1072055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n-lt"/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A529A-B4F1-4CE5-82AE-C6844AF4A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990" y="1143000"/>
            <a:ext cx="11123067" cy="543670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Traditional (naïve) recommendation to simply remove or abolish support has mixed outcomes  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Improves economic efficiency, reduces GHG emissions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But at a cost:  lower farm output and higher cost of healthy diets.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Aggregate impacts on emissions at global level are modest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Domestic production replaced by imports. Eliminating Market Price Support raises global demand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Overall decline in output relatively small – raises the question of the value for money for the billions currently being spent on producer support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Conditioning support on environmental outcomes also faces a similar dilemma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Reduces GHGs, but reduces productivity, needs more land; raises cost of healthy foods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Clear message: repurpose support towards productivity enhancing investments</a:t>
            </a:r>
          </a:p>
          <a:p>
            <a:pPr lvl="1"/>
            <a:r>
              <a:rPr lang="en-US" sz="1800" dirty="0"/>
              <a:t>Repurposing support towards investments to raise productivity has large triple-win payoffs</a:t>
            </a:r>
          </a:p>
          <a:p>
            <a:pPr lvl="1"/>
            <a:r>
              <a:rPr lang="en-US" sz="1800" dirty="0"/>
              <a:t>Biggest “bang for the buck”:  repurpose to investments in emission efficient technologies/practices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b="1" dirty="0"/>
              <a:t>Caveat:</a:t>
            </a:r>
            <a:r>
              <a:rPr lang="en-US" sz="2000" dirty="0"/>
              <a:t>  </a:t>
            </a:r>
            <a:r>
              <a:rPr lang="en-US" sz="2000" b="1" dirty="0"/>
              <a:t>Labor market rigidities would result in declining incomes per farm worker</a:t>
            </a:r>
          </a:p>
          <a:p>
            <a:pPr lvl="1"/>
            <a:r>
              <a:rPr lang="en-US" sz="1800" dirty="0"/>
              <a:t>Invest in human capital development and skills to facilitate labor mobility</a:t>
            </a:r>
          </a:p>
        </p:txBody>
      </p:sp>
    </p:spTree>
    <p:extLst>
      <p:ext uri="{BB962C8B-B14F-4D97-AF65-F5344CB8AC3E}">
        <p14:creationId xmlns:p14="http://schemas.microsoft.com/office/powerpoint/2010/main" val="1214753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EFC93-61CD-479F-8448-145864B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3718"/>
            <a:ext cx="10515600" cy="1325563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n-lt"/>
              </a:rPr>
              <a:t>Thank you.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24D1C1-D740-4EBC-B32D-60C2B53754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35" y="5772509"/>
            <a:ext cx="3355472" cy="652709"/>
          </a:xfrm>
          <a:prstGeom prst="rect">
            <a:avLst/>
          </a:prstGeom>
        </p:spPr>
      </p:pic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AC3A2BE2-D279-4075-BEAA-B17BED4142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137" y="5662520"/>
            <a:ext cx="2018728" cy="103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311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4CFC1-7BD0-4132-84EA-C3BADCF64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1556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3200" b="1" i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465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4CFC1-7BD0-4132-84EA-C3BADCF64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1556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+mn-lt"/>
              </a:rPr>
              <a:t>Global Policy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27092-FF5D-419C-A5F8-20FACEB44633}"/>
              </a:ext>
            </a:extLst>
          </p:cNvPr>
          <p:cNvSpPr txBox="1">
            <a:spLocks/>
          </p:cNvSpPr>
          <p:nvPr/>
        </p:nvSpPr>
        <p:spPr>
          <a:xfrm>
            <a:off x="1260681" y="1426464"/>
            <a:ext cx="10279897" cy="20025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How can agricultural  measures be repurposed to provide incentives for sustainable food system transformation?</a:t>
            </a:r>
          </a:p>
          <a:p>
            <a:pPr lvl="1"/>
            <a:r>
              <a:rPr lang="en-US" sz="3200" dirty="0"/>
              <a:t> That is, to meet food security, poverty reduction, climate and other </a:t>
            </a:r>
            <a:r>
              <a:rPr lang="en-US" sz="3200" i="1" dirty="0"/>
              <a:t>environmental sustainability goals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558337-4E5F-482D-B0B2-57394877B3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0308" y="4314825"/>
            <a:ext cx="4228336" cy="25431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4D4B53-6F75-49AE-B570-64754E07C7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049" y="4314825"/>
            <a:ext cx="4159413" cy="25622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3FEC5F9-3B18-4152-AA4E-7BB09B42CA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9721" y="4305300"/>
            <a:ext cx="4052279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92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4CFC1-7BD0-4132-84EA-C3BADCF64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80031"/>
            <a:ext cx="12236605" cy="1141556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+mn-lt"/>
              </a:rPr>
              <a:t>Background &amp; Context</a:t>
            </a:r>
          </a:p>
        </p:txBody>
      </p:sp>
    </p:spTree>
    <p:extLst>
      <p:ext uri="{BB962C8B-B14F-4D97-AF65-F5344CB8AC3E}">
        <p14:creationId xmlns:p14="http://schemas.microsoft.com/office/powerpoint/2010/main" val="420072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4CFC1-7BD0-4132-84EA-C3BADCF64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1556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n-lt"/>
              </a:rPr>
              <a:t>Remarkable progress in food production over past 60 years</a:t>
            </a:r>
            <a:br>
              <a:rPr lang="en-US" sz="3200" b="1" dirty="0">
                <a:solidFill>
                  <a:schemeClr val="bg1"/>
                </a:solidFill>
                <a:latin typeface="+mn-lt"/>
              </a:rPr>
            </a:br>
            <a:r>
              <a:rPr lang="en-US" sz="2400" b="1" i="1" dirty="0">
                <a:solidFill>
                  <a:schemeClr val="bg1"/>
                </a:solidFill>
                <a:latin typeface="+mn-lt"/>
              </a:rPr>
              <a:t>but strong headwinds emerging – hunger and malnutrition on the rise </a:t>
            </a:r>
            <a:endParaRPr lang="en-US" sz="32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B4AE7-FF87-42FE-8DC5-625FB81A9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411359"/>
            <a:ext cx="5157787" cy="823912"/>
          </a:xfrm>
        </p:spPr>
        <p:txBody>
          <a:bodyPr/>
          <a:lstStyle/>
          <a:p>
            <a:r>
              <a:rPr lang="en-US" dirty="0"/>
              <a:t>Past growth driven by productivity, but with large hidden costs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93A8847-A484-4FFD-B0BC-A342A5DA418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3581624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9AA79A-BB1D-419D-A703-BD74A2F5B0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411359"/>
            <a:ext cx="5183188" cy="823912"/>
          </a:xfrm>
        </p:spPr>
        <p:txBody>
          <a:bodyPr/>
          <a:lstStyle/>
          <a:p>
            <a:r>
              <a:rPr lang="en-US" dirty="0"/>
              <a:t>Slowing growth and rising volatility in food production per capita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E9E2E1-3E5A-409F-AF0E-F407F2818AA2}"/>
              </a:ext>
            </a:extLst>
          </p:cNvPr>
          <p:cNvSpPr txBox="1"/>
          <p:nvPr/>
        </p:nvSpPr>
        <p:spPr>
          <a:xfrm>
            <a:off x="3187262" y="6305578"/>
            <a:ext cx="5969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Source</a:t>
            </a:r>
            <a:r>
              <a:rPr lang="en-US" sz="1400" dirty="0"/>
              <a:t>: Authors, using FAOSTAT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BA2F0C8-C3FC-4F91-95B6-E575CBAA882C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72572470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4818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1C994-04C1-4392-9F16-CA1D8ADFD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66314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n-lt"/>
              </a:rPr>
              <a:t>Climate change no longer a distant threat:</a:t>
            </a:r>
            <a:br>
              <a:rPr lang="en-US" sz="3200" b="1" dirty="0">
                <a:solidFill>
                  <a:schemeClr val="bg1"/>
                </a:solidFill>
                <a:latin typeface="+mn-lt"/>
              </a:rPr>
            </a:br>
            <a:r>
              <a:rPr lang="en-US" sz="2400" b="1" i="1" dirty="0">
                <a:solidFill>
                  <a:schemeClr val="bg1"/>
                </a:solidFill>
                <a:latin typeface="+mn-lt"/>
              </a:rPr>
              <a:t>Impacts on agricultural productivity growth already being felt – and accelerating!</a:t>
            </a:r>
            <a:endParaRPr lang="en-US" sz="3200" b="1" i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3673349-9CC5-48AA-B459-08A333EFAE1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81" y="2071936"/>
            <a:ext cx="6841160" cy="3169775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836151-0986-41CF-B30F-096AE2DDDFF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226" y="1882977"/>
            <a:ext cx="3914745" cy="3456277"/>
          </a:xfrm>
          <a:prstGeom prst="rect">
            <a:avLst/>
          </a:prstGeom>
        </p:spPr>
      </p:pic>
      <p:sp>
        <p:nvSpPr>
          <p:cNvPr id="6" name="Text Box 27">
            <a:extLst>
              <a:ext uri="{FF2B5EF4-FFF2-40B4-BE49-F238E27FC236}">
                <a16:creationId xmlns:a16="http://schemas.microsoft.com/office/drawing/2014/main" id="{C146BAD7-B746-4F2C-8B26-285F21A8DBB6}"/>
              </a:ext>
            </a:extLst>
          </p:cNvPr>
          <p:cNvSpPr txBox="1"/>
          <p:nvPr/>
        </p:nvSpPr>
        <p:spPr>
          <a:xfrm>
            <a:off x="820881" y="5758376"/>
            <a:ext cx="10700134" cy="436418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en-US" sz="14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</a:t>
            </a:r>
            <a:r>
              <a:rPr lang="en-U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dirty="0"/>
              <a:t>Ortiz-Bobea, A., Ault, T.R., Carrillo, C.M., Chambers, R.G. and Lobell, D.B. (2021), ‘Anthropogenic climate change has slowed global agricultural productivity growth’ </a:t>
            </a:r>
            <a:r>
              <a:rPr lang="en-US" sz="1400" i="1" dirty="0"/>
              <a:t>Nature Climate Change</a:t>
            </a:r>
            <a:r>
              <a:rPr lang="en-US" sz="1400" dirty="0"/>
              <a:t>, 11: 306–312. </a:t>
            </a:r>
            <a:r>
              <a:rPr lang="en-US" sz="1400" u="sng" dirty="0">
                <a:hlinkClick r:id="rId4"/>
              </a:rPr>
              <a:t>http://www.nature.com/natureclimatechange</a:t>
            </a:r>
            <a:endParaRPr lang="en-US" sz="1400" dirty="0"/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923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F8BB5-7152-457E-9B08-E9209FD5E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n-lt"/>
              </a:rPr>
              <a:t>Core Issue: Incentives</a:t>
            </a:r>
            <a:br>
              <a:rPr lang="en-US" sz="2400" b="1" dirty="0">
                <a:solidFill>
                  <a:schemeClr val="bg1"/>
                </a:solidFill>
                <a:latin typeface="+mn-lt"/>
              </a:rPr>
            </a:br>
            <a:r>
              <a:rPr lang="en-US" sz="2400" b="1" i="1" dirty="0">
                <a:solidFill>
                  <a:schemeClr val="bg1"/>
                </a:solidFill>
                <a:latin typeface="+mn-lt"/>
              </a:rPr>
              <a:t>Do current agricultural policies &amp; support create the incentives to make agriculture more productive, sustainable and nutrition sensitive?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0798D91-7626-41DE-BE1F-800D683E17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456446"/>
              </p:ext>
            </p:extLst>
          </p:nvPr>
        </p:nvGraphicFramePr>
        <p:xfrm>
          <a:off x="738152" y="2267035"/>
          <a:ext cx="5174275" cy="3566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7B2BC7A-EDA2-439F-94CE-6193A74D9D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5532870"/>
              </p:ext>
            </p:extLst>
          </p:nvPr>
        </p:nvGraphicFramePr>
        <p:xfrm>
          <a:off x="6376555" y="2267035"/>
          <a:ext cx="5257800" cy="3823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9">
            <a:extLst>
              <a:ext uri="{FF2B5EF4-FFF2-40B4-BE49-F238E27FC236}">
                <a16:creationId xmlns:a16="http://schemas.microsoft.com/office/drawing/2014/main" id="{C52482B9-3822-492E-A022-812BC6673FCB}"/>
              </a:ext>
            </a:extLst>
          </p:cNvPr>
          <p:cNvSpPr txBox="1"/>
          <p:nvPr/>
        </p:nvSpPr>
        <p:spPr>
          <a:xfrm>
            <a:off x="2064325" y="6066305"/>
            <a:ext cx="8378537" cy="51954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</a:t>
            </a:r>
            <a:r>
              <a:rPr lang="en-U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Authors using data from IO Consortium on Ag-Incentives</a:t>
            </a:r>
            <a:r>
              <a:rPr lang="en-US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IFPRI, OECD, FAO, IDB, and World Bank)</a:t>
            </a:r>
            <a:endParaRPr lang="en-US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555C6B-6D10-4EF8-A89D-39235F209928}"/>
              </a:ext>
            </a:extLst>
          </p:cNvPr>
          <p:cNvSpPr/>
          <p:nvPr/>
        </p:nvSpPr>
        <p:spPr>
          <a:xfrm>
            <a:off x="374470" y="1485094"/>
            <a:ext cx="5624056" cy="54886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200"/>
              </a:spcAft>
            </a:pPr>
            <a:r>
              <a:rPr lang="en-US" sz="1400" b="1" dirty="0"/>
              <a:t>Total support to agriculture by 79 Countries </a:t>
            </a:r>
          </a:p>
          <a:p>
            <a:pPr algn="ctr">
              <a:spcAft>
                <a:spcPts val="200"/>
              </a:spcAft>
            </a:pPr>
            <a:r>
              <a:rPr lang="en-US" sz="1400" b="1" dirty="0"/>
              <a:t>(Annual average 2016-2018, billions of current US$)</a:t>
            </a:r>
            <a:endParaRPr lang="en-US" sz="20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BFF396-FE78-440C-A798-FEB61B36570D}"/>
              </a:ext>
            </a:extLst>
          </p:cNvPr>
          <p:cNvSpPr/>
          <p:nvPr/>
        </p:nvSpPr>
        <p:spPr>
          <a:xfrm>
            <a:off x="6253594" y="1468060"/>
            <a:ext cx="5624056" cy="54886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200"/>
              </a:spcAft>
            </a:pPr>
            <a:r>
              <a:rPr lang="en-US" sz="1400" b="1" dirty="0"/>
              <a:t>Nature and level of support varies widely across countries</a:t>
            </a:r>
          </a:p>
          <a:p>
            <a:pPr algn="ctr">
              <a:spcAft>
                <a:spcPts val="200"/>
              </a:spcAft>
            </a:pPr>
            <a:r>
              <a:rPr lang="en-US" sz="1400" b="1" dirty="0"/>
              <a:t>(Annual average 2016-2018, billions of current US$)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28054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F8BB5-7152-457E-9B08-E9209FD5E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+mn-lt"/>
              </a:rPr>
              <a:t>Agricultural Emissions are Highly Concentrated, %</a:t>
            </a:r>
            <a:endParaRPr lang="en-US" sz="2400" b="1" i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613957F-38CE-4D79-858D-30FE60EDFC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376974"/>
              </p:ext>
            </p:extLst>
          </p:nvPr>
        </p:nvGraphicFramePr>
        <p:xfrm>
          <a:off x="2430280" y="1837206"/>
          <a:ext cx="7637356" cy="4461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00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4CFC1-7BD0-4132-84EA-C3BADCF645E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+mn-lt"/>
              </a:rPr>
              <a:t>Agricultural Emissions are Process Emissions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23B06-365B-4859-A207-034067E27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959" y="1825624"/>
            <a:ext cx="11931805" cy="4936475"/>
          </a:xfrm>
        </p:spPr>
        <p:txBody>
          <a:bodyPr/>
          <a:lstStyle/>
          <a:p>
            <a:r>
              <a:rPr lang="en-US" dirty="0"/>
              <a:t>Changes in support rates do not usually change the production process</a:t>
            </a:r>
          </a:p>
          <a:p>
            <a:pPr lvl="1"/>
            <a:r>
              <a:rPr lang="en-US" dirty="0"/>
              <a:t>With some exceptions such as fertilizer subsidies</a:t>
            </a:r>
          </a:p>
          <a:p>
            <a:pPr lvl="1"/>
            <a:endParaRPr lang="en-US" dirty="0"/>
          </a:p>
          <a:p>
            <a:r>
              <a:rPr lang="en-US" dirty="0"/>
              <a:t>In contrast with emissions from combustion</a:t>
            </a:r>
          </a:p>
          <a:p>
            <a:pPr lvl="1"/>
            <a:r>
              <a:rPr lang="en-US" dirty="0"/>
              <a:t>Where carbon taxes cause shifts in the production process used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 away from burning coal to burning gas, or from gas to renewables</a:t>
            </a:r>
          </a:p>
          <a:p>
            <a:pPr lvl="1"/>
            <a:r>
              <a:rPr lang="en-US" dirty="0"/>
              <a:t>And fuel subsidies encourage use of polluting fuels</a:t>
            </a:r>
          </a:p>
          <a:p>
            <a:pPr lvl="1"/>
            <a:endParaRPr lang="en-US" dirty="0"/>
          </a:p>
          <a:p>
            <a:r>
              <a:rPr lang="en-US" dirty="0"/>
              <a:t>Most subsidy reforms influence emissions only by changing outputs</a:t>
            </a:r>
          </a:p>
        </p:txBody>
      </p:sp>
    </p:spTree>
    <p:extLst>
      <p:ext uri="{BB962C8B-B14F-4D97-AF65-F5344CB8AC3E}">
        <p14:creationId xmlns:p14="http://schemas.microsoft.com/office/powerpoint/2010/main" val="1257378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4CFC1-7BD0-4132-84EA-C3BADCF64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7444"/>
            <a:ext cx="12192000" cy="1141556"/>
          </a:xfr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+mn-lt"/>
              </a:rPr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2156049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4A3277B7707A48B0E1B9AC835E8163" ma:contentTypeVersion="14" ma:contentTypeDescription="Create a new document." ma:contentTypeScope="" ma:versionID="9ab44e8b0cde7e31b5ffd559fe3c95f3">
  <xsd:schema xmlns:xsd="http://www.w3.org/2001/XMLSchema" xmlns:xs="http://www.w3.org/2001/XMLSchema" xmlns:p="http://schemas.microsoft.com/office/2006/metadata/properties" xmlns:ns3="eda4fd43-f936-4ced-9b4a-46c1ef7d5473" xmlns:ns4="aa3449fd-d373-417f-9c8d-cf261ce8b785" targetNamespace="http://schemas.microsoft.com/office/2006/metadata/properties" ma:root="true" ma:fieldsID="00f140d467cdb6ac69bf6b48bf18844f" ns3:_="" ns4:_="">
    <xsd:import namespace="eda4fd43-f936-4ced-9b4a-46c1ef7d5473"/>
    <xsd:import namespace="aa3449fd-d373-417f-9c8d-cf261ce8b7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a4fd43-f936-4ced-9b4a-46c1ef7d54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449fd-d373-417f-9c8d-cf261ce8b7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1B0214-ACFF-4BEF-99C6-657767EB99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a4fd43-f936-4ced-9b4a-46c1ef7d5473"/>
    <ds:schemaRef ds:uri="aa3449fd-d373-417f-9c8d-cf261ce8b7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CAEF5E-BFF7-4EED-8669-04B97D4BAF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EF7BC7-ED14-42F7-97FE-2CCDBF72AB98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aa3449fd-d373-417f-9c8d-cf261ce8b785"/>
    <ds:schemaRef ds:uri="http://purl.org/dc/dcmitype/"/>
    <ds:schemaRef ds:uri="http://purl.org/dc/terms/"/>
    <ds:schemaRef ds:uri="http://schemas.microsoft.com/office/infopath/2007/PartnerControls"/>
    <ds:schemaRef ds:uri="eda4fd43-f936-4ced-9b4a-46c1ef7d547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1841</TotalTime>
  <Words>1263</Words>
  <Application>Microsoft Office PowerPoint</Application>
  <PresentationFormat>Widescreen</PresentationFormat>
  <Paragraphs>172</Paragraphs>
  <Slides>19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NSimSun</vt:lpstr>
      <vt:lpstr>Arial</vt:lpstr>
      <vt:lpstr>Calibri</vt:lpstr>
      <vt:lpstr>Calibri body</vt:lpstr>
      <vt:lpstr>Calibri Light</vt:lpstr>
      <vt:lpstr>Wingdings</vt:lpstr>
      <vt:lpstr>Office Theme</vt:lpstr>
      <vt:lpstr>Repurposing Agricultural Policies and Support: Options to Promote Sustainable Agricultural Development</vt:lpstr>
      <vt:lpstr>Global Policy Question</vt:lpstr>
      <vt:lpstr>Background &amp; Context</vt:lpstr>
      <vt:lpstr>Remarkable progress in food production over past 60 years but strong headwinds emerging – hunger and malnutrition on the rise </vt:lpstr>
      <vt:lpstr>Climate change no longer a distant threat: Impacts on agricultural productivity growth already being felt – and accelerating!</vt:lpstr>
      <vt:lpstr>Core Issue: Incentives Do current agricultural policies &amp; support create the incentives to make agriculture more productive, sustainable and nutrition sensitive? </vt:lpstr>
      <vt:lpstr>Agricultural Emissions are Highly Concentrated, %</vt:lpstr>
      <vt:lpstr>Agricultural Emissions are Process Emissions</vt:lpstr>
      <vt:lpstr>Methodology</vt:lpstr>
      <vt:lpstr>Research Methodology</vt:lpstr>
      <vt:lpstr>Study question:  Options for Repurposing Current Policies and Support To deliver better economic, environmental, social, nutrition and climate outcomes </vt:lpstr>
      <vt:lpstr>The Range of Policy Options Considered</vt:lpstr>
      <vt:lpstr>Results</vt:lpstr>
      <vt:lpstr>Removal of domestic support:   Some desired outcomes but also important tradeoffs</vt:lpstr>
      <vt:lpstr>Options for Repurposing Policies and Support:   Some desired outcomes but also important tradeoffs</vt:lpstr>
      <vt:lpstr>Removing subsidies vs Repurposing for Productivity &amp; Emission Reductions </vt:lpstr>
      <vt:lpstr>Conclusions</vt:lpstr>
      <vt:lpstr>Thank you.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Madhur Gautam</dc:creator>
  <cp:lastModifiedBy>Will Martin</cp:lastModifiedBy>
  <cp:revision>26</cp:revision>
  <dcterms:created xsi:type="dcterms:W3CDTF">2021-07-24T20:44:38Z</dcterms:created>
  <dcterms:modified xsi:type="dcterms:W3CDTF">2021-12-06T21:43:01Z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0x010100884A3277B7707A48B0E1B9AC835E8163</vt:lpwstr>
  </property>
</Properties>
</file>